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63" r:id="rId2"/>
    <p:sldId id="266" r:id="rId3"/>
    <p:sldId id="275" r:id="rId4"/>
    <p:sldId id="279" r:id="rId5"/>
    <p:sldId id="281" r:id="rId6"/>
    <p:sldId id="294" r:id="rId7"/>
    <p:sldId id="298" r:id="rId8"/>
    <p:sldId id="295" r:id="rId9"/>
    <p:sldId id="288" r:id="rId10"/>
    <p:sldId id="296" r:id="rId11"/>
    <p:sldId id="292" r:id="rId12"/>
    <p:sldId id="297" r:id="rId13"/>
    <p:sldId id="293" r:id="rId14"/>
    <p:sldId id="291" r:id="rId15"/>
    <p:sldId id="299" r:id="rId16"/>
    <p:sldId id="283" r:id="rId17"/>
  </p:sldIdLst>
  <p:sldSz cx="9144000" cy="6858000" type="screen4x3"/>
  <p:notesSz cx="6858000" cy="9926638"/>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guide id="3"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3166CF"/>
    <a:srgbClr val="2D5EC1"/>
    <a:srgbClr val="FFD624"/>
    <a:srgbClr val="3E6FD2"/>
    <a:srgbClr val="BDDEFF"/>
    <a:srgbClr val="99CCFF"/>
    <a:srgbClr val="808080"/>
    <a:srgbClr val="009F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00" autoAdjust="0"/>
  </p:normalViewPr>
  <p:slideViewPr>
    <p:cSldViewPr>
      <p:cViewPr varScale="1">
        <p:scale>
          <a:sx n="63" d="100"/>
          <a:sy n="63" d="100"/>
        </p:scale>
        <p:origin x="954" y="60"/>
      </p:cViewPr>
      <p:guideLst>
        <p:guide orient="horz" pos="2160"/>
        <p:guide pos="2880"/>
      </p:guideLst>
    </p:cSldViewPr>
  </p:slideViewPr>
  <p:outlineViewPr>
    <p:cViewPr>
      <p:scale>
        <a:sx n="33" d="100"/>
        <a:sy n="33" d="100"/>
      </p:scale>
      <p:origin x="0" y="1003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936" y="-84"/>
      </p:cViewPr>
      <p:guideLst>
        <p:guide orient="horz" pos="3126"/>
        <p:guide pos="2141"/>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254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83852" y="0"/>
            <a:ext cx="297254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4"/>
            <a:ext cx="297254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83852" y="9428164"/>
            <a:ext cx="297254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a:t>
            </a:fld>
            <a:endParaRPr lang="en-GB"/>
          </a:p>
        </p:txBody>
      </p:sp>
    </p:spTree>
    <p:extLst>
      <p:ext uri="{BB962C8B-B14F-4D97-AF65-F5344CB8AC3E}">
        <p14:creationId xmlns:p14="http://schemas.microsoft.com/office/powerpoint/2010/main" val="353676622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254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83852" y="0"/>
            <a:ext cx="297254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47738" y="744538"/>
            <a:ext cx="4964112"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480" y="4714876"/>
            <a:ext cx="5487041"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4"/>
            <a:ext cx="297254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83852" y="9428164"/>
            <a:ext cx="297254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a:t>
            </a:fld>
            <a:endParaRPr lang="en-GB"/>
          </a:p>
        </p:txBody>
      </p:sp>
    </p:spTree>
    <p:extLst>
      <p:ext uri="{BB962C8B-B14F-4D97-AF65-F5344CB8AC3E}">
        <p14:creationId xmlns:p14="http://schemas.microsoft.com/office/powerpoint/2010/main" val="312992382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a:t>
            </a:fld>
            <a:endParaRPr lang="en-GB" dirty="0"/>
          </a:p>
        </p:txBody>
      </p:sp>
      <p:sp>
        <p:nvSpPr>
          <p:cNvPr id="5" name="Footer Placeholder 4"/>
          <p:cNvSpPr>
            <a:spLocks noGrp="1"/>
          </p:cNvSpPr>
          <p:nvPr>
            <p:ph type="ftr" sz="quarter" idx="11"/>
          </p:nvPr>
        </p:nvSpPr>
        <p:spPr/>
        <p:txBody>
          <a:bodyPr/>
          <a:lstStyle/>
          <a:p>
            <a:pPr>
              <a:defRPr/>
            </a:pPr>
            <a:endParaRPr lang="en-GB" dirty="0"/>
          </a:p>
        </p:txBody>
      </p:sp>
    </p:spTree>
    <p:extLst>
      <p:ext uri="{BB962C8B-B14F-4D97-AF65-F5344CB8AC3E}">
        <p14:creationId xmlns:p14="http://schemas.microsoft.com/office/powerpoint/2010/main" val="869526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10</a:t>
            </a:fld>
            <a:endParaRPr lang="en-GB"/>
          </a:p>
        </p:txBody>
      </p:sp>
    </p:spTree>
    <p:extLst>
      <p:ext uri="{BB962C8B-B14F-4D97-AF65-F5344CB8AC3E}">
        <p14:creationId xmlns:p14="http://schemas.microsoft.com/office/powerpoint/2010/main" val="3015126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11</a:t>
            </a:fld>
            <a:endParaRPr lang="en-GB"/>
          </a:p>
        </p:txBody>
      </p:sp>
    </p:spTree>
    <p:extLst>
      <p:ext uri="{BB962C8B-B14F-4D97-AF65-F5344CB8AC3E}">
        <p14:creationId xmlns:p14="http://schemas.microsoft.com/office/powerpoint/2010/main" val="3015126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12</a:t>
            </a:fld>
            <a:endParaRPr lang="en-GB"/>
          </a:p>
        </p:txBody>
      </p:sp>
    </p:spTree>
    <p:extLst>
      <p:ext uri="{BB962C8B-B14F-4D97-AF65-F5344CB8AC3E}">
        <p14:creationId xmlns:p14="http://schemas.microsoft.com/office/powerpoint/2010/main" val="3015126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13</a:t>
            </a:fld>
            <a:endParaRPr lang="en-GB"/>
          </a:p>
        </p:txBody>
      </p:sp>
    </p:spTree>
    <p:extLst>
      <p:ext uri="{BB962C8B-B14F-4D97-AF65-F5344CB8AC3E}">
        <p14:creationId xmlns:p14="http://schemas.microsoft.com/office/powerpoint/2010/main" val="3015126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smtClean="0">
              <a:solidFill>
                <a:schemeClr val="tx1"/>
              </a:solidFill>
              <a:effectLst/>
              <a:latin typeface="Arial" charset="0"/>
              <a:ea typeface="+mn-ea"/>
              <a:cs typeface="+mn-cs"/>
            </a:endParaRPr>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14</a:t>
            </a:fld>
            <a:endParaRPr lang="en-GB"/>
          </a:p>
        </p:txBody>
      </p:sp>
    </p:spTree>
    <p:extLst>
      <p:ext uri="{BB962C8B-B14F-4D97-AF65-F5344CB8AC3E}">
        <p14:creationId xmlns:p14="http://schemas.microsoft.com/office/powerpoint/2010/main" val="3780508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smtClean="0">
              <a:solidFill>
                <a:schemeClr val="tx1"/>
              </a:solidFill>
              <a:effectLst/>
              <a:latin typeface="Arial" charset="0"/>
              <a:ea typeface="+mn-ea"/>
              <a:cs typeface="+mn-cs"/>
            </a:endParaRPr>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15</a:t>
            </a:fld>
            <a:endParaRPr lang="en-GB"/>
          </a:p>
        </p:txBody>
      </p:sp>
    </p:spTree>
    <p:extLst>
      <p:ext uri="{BB962C8B-B14F-4D97-AF65-F5344CB8AC3E}">
        <p14:creationId xmlns:p14="http://schemas.microsoft.com/office/powerpoint/2010/main" val="3780508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16</a:t>
            </a:fld>
            <a:endParaRPr lang="en-GB"/>
          </a:p>
        </p:txBody>
      </p:sp>
    </p:spTree>
    <p:extLst>
      <p:ext uri="{BB962C8B-B14F-4D97-AF65-F5344CB8AC3E}">
        <p14:creationId xmlns:p14="http://schemas.microsoft.com/office/powerpoint/2010/main" val="1808176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dirty="0"/>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2</a:t>
            </a:fld>
            <a:endParaRPr lang="en-GB" dirty="0"/>
          </a:p>
        </p:txBody>
      </p:sp>
    </p:spTree>
    <p:extLst>
      <p:ext uri="{BB962C8B-B14F-4D97-AF65-F5344CB8AC3E}">
        <p14:creationId xmlns:p14="http://schemas.microsoft.com/office/powerpoint/2010/main" val="3780508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endParaRPr lang="en-GB" dirty="0"/>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3</a:t>
            </a:fld>
            <a:endParaRPr lang="en-GB" dirty="0"/>
          </a:p>
        </p:txBody>
      </p:sp>
    </p:spTree>
    <p:extLst>
      <p:ext uri="{BB962C8B-B14F-4D97-AF65-F5344CB8AC3E}">
        <p14:creationId xmlns:p14="http://schemas.microsoft.com/office/powerpoint/2010/main" val="3780508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dirty="0"/>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4</a:t>
            </a:fld>
            <a:endParaRPr lang="en-GB" dirty="0"/>
          </a:p>
        </p:txBody>
      </p:sp>
    </p:spTree>
    <p:extLst>
      <p:ext uri="{BB962C8B-B14F-4D97-AF65-F5344CB8AC3E}">
        <p14:creationId xmlns:p14="http://schemas.microsoft.com/office/powerpoint/2010/main" val="3015126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5</a:t>
            </a:fld>
            <a:endParaRPr lang="en-GB"/>
          </a:p>
        </p:txBody>
      </p:sp>
    </p:spTree>
    <p:extLst>
      <p:ext uri="{BB962C8B-B14F-4D97-AF65-F5344CB8AC3E}">
        <p14:creationId xmlns:p14="http://schemas.microsoft.com/office/powerpoint/2010/main" val="3015126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6</a:t>
            </a:fld>
            <a:endParaRPr lang="en-GB"/>
          </a:p>
        </p:txBody>
      </p:sp>
    </p:spTree>
    <p:extLst>
      <p:ext uri="{BB962C8B-B14F-4D97-AF65-F5344CB8AC3E}">
        <p14:creationId xmlns:p14="http://schemas.microsoft.com/office/powerpoint/2010/main" val="3015126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7</a:t>
            </a:fld>
            <a:endParaRPr lang="en-GB"/>
          </a:p>
        </p:txBody>
      </p:sp>
    </p:spTree>
    <p:extLst>
      <p:ext uri="{BB962C8B-B14F-4D97-AF65-F5344CB8AC3E}">
        <p14:creationId xmlns:p14="http://schemas.microsoft.com/office/powerpoint/2010/main" val="3015126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8</a:t>
            </a:fld>
            <a:endParaRPr lang="en-GB"/>
          </a:p>
        </p:txBody>
      </p:sp>
    </p:spTree>
    <p:extLst>
      <p:ext uri="{BB962C8B-B14F-4D97-AF65-F5344CB8AC3E}">
        <p14:creationId xmlns:p14="http://schemas.microsoft.com/office/powerpoint/2010/main" val="3015126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smtClean="0"/>
          </a:p>
          <a:p>
            <a:endParaRPr lang="de-DE" dirty="0" smtClean="0"/>
          </a:p>
          <a:p>
            <a:endParaRPr lang="de-DE" dirty="0" smtClean="0"/>
          </a:p>
          <a:p>
            <a:endParaRPr lang="en-GB" dirty="0"/>
          </a:p>
        </p:txBody>
      </p:sp>
      <p:sp>
        <p:nvSpPr>
          <p:cNvPr id="4" name="Footer Placeholder 3"/>
          <p:cNvSpPr>
            <a:spLocks noGrp="1"/>
          </p:cNvSpPr>
          <p:nvPr>
            <p:ph type="ftr" sz="quarter" idx="10"/>
          </p:nvPr>
        </p:nvSpPr>
        <p:spPr/>
        <p:txBody>
          <a:bodyPr/>
          <a:lstStyle/>
          <a:p>
            <a:pPr>
              <a:defRPr/>
            </a:pPr>
            <a:endParaRPr lang="en-GB"/>
          </a:p>
        </p:txBody>
      </p:sp>
      <p:sp>
        <p:nvSpPr>
          <p:cNvPr id="5" name="Slide Number Placeholder 4"/>
          <p:cNvSpPr>
            <a:spLocks noGrp="1"/>
          </p:cNvSpPr>
          <p:nvPr>
            <p:ph type="sldNum" sz="quarter" idx="11"/>
          </p:nvPr>
        </p:nvSpPr>
        <p:spPr/>
        <p:txBody>
          <a:bodyPr/>
          <a:lstStyle/>
          <a:p>
            <a:pPr>
              <a:defRPr/>
            </a:pPr>
            <a:fld id="{36441B25-C4D1-47DB-817D-B9C4FC5392FB}" type="slidenum">
              <a:rPr lang="en-GB" smtClean="0"/>
              <a:pPr>
                <a:defRPr/>
              </a:pPr>
              <a:t>9</a:t>
            </a:fld>
            <a:endParaRPr lang="en-GB"/>
          </a:p>
        </p:txBody>
      </p:sp>
    </p:spTree>
    <p:extLst>
      <p:ext uri="{BB962C8B-B14F-4D97-AF65-F5344CB8AC3E}">
        <p14:creationId xmlns:p14="http://schemas.microsoft.com/office/powerpoint/2010/main" val="30151266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144000" cy="5732462"/>
          </a:xfrm>
          <a:prstGeom prst="rect">
            <a:avLst/>
          </a:prstGeom>
          <a:solidFill>
            <a:srgbClr val="0F5494"/>
          </a:solidFill>
          <a:ln w="73025"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b="0">
              <a:solidFill>
                <a:schemeClr val="lt1"/>
              </a:solidFill>
              <a:latin typeface="+mn-lt"/>
            </a:endParaRPr>
          </a:p>
        </p:txBody>
      </p:sp>
      <p:pic>
        <p:nvPicPr>
          <p:cNvPr id="5" name="Picture 6" descr="LOGO CE-EN-quadri.eps"/>
          <p:cNvPicPr>
            <a:picLocks noChangeAspect="1"/>
          </p:cNvPicPr>
          <p:nvPr userDrawn="1"/>
        </p:nvPicPr>
        <p:blipFill>
          <a:blip r:embed="rId2" cstate="print"/>
          <a:srcRect/>
          <a:stretch>
            <a:fillRect/>
          </a:stretch>
        </p:blipFill>
        <p:spPr bwMode="auto">
          <a:xfrm>
            <a:off x="3906000" y="309600"/>
            <a:ext cx="1584325" cy="1100138"/>
          </a:xfrm>
          <a:prstGeom prst="rect">
            <a:avLst/>
          </a:prstGeom>
          <a:noFill/>
          <a:ln w="9525">
            <a:noFill/>
            <a:miter lim="800000"/>
            <a:headEnd/>
            <a:tailEnd/>
          </a:ln>
        </p:spPr>
      </p:pic>
      <p:sp>
        <p:nvSpPr>
          <p:cNvPr id="6" name="Rectangle 5"/>
          <p:cNvSpPr/>
          <p:nvPr userDrawn="1"/>
        </p:nvSpPr>
        <p:spPr>
          <a:xfrm>
            <a:off x="4230000" y="6669360"/>
            <a:ext cx="684213"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200" b="0" dirty="0">
              <a:latin typeface="EC Square Sans Pro" pitchFamily="34" charset="0"/>
            </a:endParaRPr>
          </a:p>
        </p:txBody>
      </p:sp>
      <p:sp>
        <p:nvSpPr>
          <p:cNvPr id="2" name="Title 1"/>
          <p:cNvSpPr>
            <a:spLocks noGrp="1"/>
          </p:cNvSpPr>
          <p:nvPr>
            <p:ph type="title" hasCustomPrompt="1"/>
          </p:nvPr>
        </p:nvSpPr>
        <p:spPr>
          <a:xfrm>
            <a:off x="4139952" y="1700808"/>
            <a:ext cx="4536504" cy="2016224"/>
          </a:xfrm>
        </p:spPr>
        <p:txBody>
          <a:bodyPr/>
          <a:lstStyle>
            <a:lvl1pPr indent="0">
              <a:defRPr sz="4800">
                <a:solidFill>
                  <a:srgbClr val="FFD624"/>
                </a:solidFill>
              </a:defRPr>
            </a:lvl1pPr>
          </a:lstStyle>
          <a:p>
            <a:r>
              <a:rPr lang="en-GB" dirty="0" smtClean="0"/>
              <a:t>Title</a:t>
            </a:r>
            <a:endParaRPr lang="en-GB" dirty="0"/>
          </a:p>
        </p:txBody>
      </p:sp>
      <p:sp>
        <p:nvSpPr>
          <p:cNvPr id="3" name="Content Placeholder 2"/>
          <p:cNvSpPr>
            <a:spLocks noGrp="1"/>
          </p:cNvSpPr>
          <p:nvPr>
            <p:ph idx="1" hasCustomPrompt="1"/>
          </p:nvPr>
        </p:nvSpPr>
        <p:spPr>
          <a:xfrm>
            <a:off x="467544" y="3933056"/>
            <a:ext cx="3744416" cy="1872208"/>
          </a:xfrm>
        </p:spPr>
        <p:txBody>
          <a:bodyPr/>
          <a:lstStyle>
            <a:lvl1pPr marL="0" indent="0">
              <a:buNone/>
              <a:defRPr sz="3000" b="1" i="0">
                <a:solidFill>
                  <a:schemeClr val="bg1"/>
                </a:solidFill>
              </a:defRPr>
            </a:lvl1pPr>
            <a:lvl3pPr marL="228600" indent="-228600" algn="l">
              <a:defRPr sz="3000" b="1">
                <a:solidFill>
                  <a:schemeClr val="bg1"/>
                </a:solidFill>
              </a:defRPr>
            </a:lvl3pPr>
          </a:lstStyle>
          <a:p>
            <a:pPr lvl="0"/>
            <a:r>
              <a:rPr lang="en-US" dirty="0" smtClean="0"/>
              <a:t>Subtitle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Rectangle 2"/>
          <p:cNvSpPr>
            <a:spLocks noGrp="1" noChangeArrowheads="1"/>
          </p:cNvSpPr>
          <p:nvPr>
            <p:ph type="title"/>
          </p:nvPr>
        </p:nvSpPr>
        <p:spPr bwMode="auto">
          <a:xfrm>
            <a:off x="468313" y="44103"/>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Slide title</a:t>
            </a:r>
          </a:p>
        </p:txBody>
      </p:sp>
      <p:sp>
        <p:nvSpPr>
          <p:cNvPr id="12" name="Rectangle 3"/>
          <p:cNvSpPr>
            <a:spLocks noGrp="1" noChangeArrowheads="1"/>
          </p:cNvSpPr>
          <p:nvPr>
            <p:ph idx="1"/>
          </p:nvPr>
        </p:nvSpPr>
        <p:spPr bwMode="auto">
          <a:xfrm>
            <a:off x="457200" y="1052736"/>
            <a:ext cx="8229600" cy="4968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2pPr>
              <a:buSzPct val="75000"/>
              <a:defRPr/>
            </a:lvl2pPr>
          </a:lstStyle>
          <a:p>
            <a:pPr lvl="0"/>
            <a:r>
              <a:rPr lang="fr-BE" dirty="0" err="1" smtClean="0"/>
              <a:t>Level</a:t>
            </a:r>
            <a:r>
              <a:rPr lang="fr-BE" dirty="0" smtClean="0"/>
              <a:t> 1</a:t>
            </a:r>
            <a:endParaRPr lang="en-GB" dirty="0" smtClean="0"/>
          </a:p>
          <a:p>
            <a:pPr lvl="1"/>
            <a:r>
              <a:rPr lang="en-GB" dirty="0" smtClean="0"/>
              <a:t>Level 2</a:t>
            </a:r>
          </a:p>
          <a:p>
            <a:pPr lvl="2"/>
            <a:r>
              <a:rPr lang="en-GB" dirty="0" smtClean="0"/>
              <a:t>Level 3</a:t>
            </a:r>
          </a:p>
          <a:p>
            <a:pPr lvl="3"/>
            <a:r>
              <a:rPr lang="fr-BE" dirty="0" err="1" smtClean="0"/>
              <a:t>Level</a:t>
            </a:r>
            <a:r>
              <a:rPr lang="fr-BE" dirty="0" smtClean="0"/>
              <a:t> 4</a:t>
            </a:r>
          </a:p>
          <a:p>
            <a:pPr lvl="4"/>
            <a:r>
              <a:rPr lang="fr-BE" dirty="0" err="1" smtClean="0"/>
              <a:t>Level</a:t>
            </a:r>
            <a:r>
              <a:rPr lang="fr-BE" dirty="0" smtClean="0"/>
              <a:t> 5</a:t>
            </a:r>
            <a:endParaRPr lang="en-GB" dirty="0" smtClean="0"/>
          </a:p>
          <a:p>
            <a:pPr lvl="3"/>
            <a:endParaRPr lang="en-GB" dirty="0" smtClean="0"/>
          </a:p>
        </p:txBody>
      </p:sp>
      <p:sp>
        <p:nvSpPr>
          <p:cNvPr id="13" name="Rectangle 5"/>
          <p:cNvSpPr>
            <a:spLocks noGrp="1" noChangeArrowheads="1"/>
          </p:cNvSpPr>
          <p:nvPr>
            <p:ph type="ftr" sz="quarter" idx="3"/>
          </p:nvPr>
        </p:nvSpPr>
        <p:spPr bwMode="auto">
          <a:xfrm>
            <a:off x="467544" y="6237312"/>
            <a:ext cx="3456384"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lang="en-GB" sz="1200" b="0" kern="1200" dirty="0">
                <a:solidFill>
                  <a:srgbClr val="0F5494"/>
                </a:solidFill>
                <a:latin typeface="+mj-lt"/>
                <a:ea typeface="+mn-ea"/>
                <a:cs typeface="+mn-cs"/>
              </a:defRPr>
            </a:lvl1pPr>
          </a:lstStyle>
          <a:p>
            <a:pPr>
              <a:defRPr/>
            </a:pPr>
            <a:endParaRPr lang="en-US" dirty="0"/>
          </a:p>
        </p:txBody>
      </p:sp>
      <p:sp>
        <p:nvSpPr>
          <p:cNvPr id="14" name="Rectangle 6"/>
          <p:cNvSpPr>
            <a:spLocks noGrp="1" noChangeArrowheads="1"/>
          </p:cNvSpPr>
          <p:nvPr>
            <p:ph type="sldNum" sz="quarter" idx="4"/>
          </p:nvPr>
        </p:nvSpPr>
        <p:spPr bwMode="auto">
          <a:xfrm>
            <a:off x="4067944" y="6237312"/>
            <a:ext cx="1008112"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i="0">
                <a:solidFill>
                  <a:srgbClr val="0F5494"/>
                </a:solidFill>
                <a:latin typeface="+mn-lt"/>
              </a:defRPr>
            </a:lvl1pPr>
          </a:lstStyle>
          <a:p>
            <a:pPr>
              <a:defRPr/>
            </a:pPr>
            <a:fld id="{9C8D21B7-B314-438C-91E9-7FF9087DC078}" type="slidenum">
              <a:rPr lang="en-GB" smtClean="0"/>
              <a:pPr>
                <a:defRPr/>
              </a:pPr>
              <a:t>‹#›</a:t>
            </a:fld>
            <a:endParaRPr lang="en-GB"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08104" y="6237312"/>
            <a:ext cx="3384376" cy="535886"/>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4103"/>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Slide title</a:t>
            </a:r>
          </a:p>
        </p:txBody>
      </p:sp>
      <p:sp>
        <p:nvSpPr>
          <p:cNvPr id="1027" name="Rectangle 3"/>
          <p:cNvSpPr>
            <a:spLocks noGrp="1" noChangeArrowheads="1"/>
          </p:cNvSpPr>
          <p:nvPr>
            <p:ph type="body" idx="1"/>
          </p:nvPr>
        </p:nvSpPr>
        <p:spPr bwMode="auto">
          <a:xfrm>
            <a:off x="457200" y="1052736"/>
            <a:ext cx="8229600" cy="4968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err="1" smtClean="0"/>
              <a:t>Level</a:t>
            </a:r>
            <a:r>
              <a:rPr lang="fr-BE" dirty="0" smtClean="0"/>
              <a:t> 1</a:t>
            </a:r>
            <a:endParaRPr lang="en-GB" dirty="0" smtClean="0"/>
          </a:p>
          <a:p>
            <a:pPr lvl="1"/>
            <a:r>
              <a:rPr lang="en-GB" dirty="0" smtClean="0"/>
              <a:t>Level 2</a:t>
            </a:r>
          </a:p>
          <a:p>
            <a:pPr lvl="2"/>
            <a:r>
              <a:rPr lang="en-GB" dirty="0" smtClean="0"/>
              <a:t>Level 3</a:t>
            </a:r>
          </a:p>
          <a:p>
            <a:pPr lvl="3"/>
            <a:r>
              <a:rPr lang="fr-BE" dirty="0" err="1" smtClean="0"/>
              <a:t>Level</a:t>
            </a:r>
            <a:r>
              <a:rPr lang="fr-BE" dirty="0" smtClean="0"/>
              <a:t> 4</a:t>
            </a:r>
          </a:p>
          <a:p>
            <a:pPr lvl="4"/>
            <a:r>
              <a:rPr lang="fr-BE" dirty="0" err="1" smtClean="0"/>
              <a:t>Level</a:t>
            </a:r>
            <a:r>
              <a:rPr lang="fr-BE" dirty="0" smtClean="0"/>
              <a:t> 5</a:t>
            </a:r>
            <a:endParaRPr lang="en-GB" dirty="0" smtClean="0"/>
          </a:p>
          <a:p>
            <a:pPr lvl="3"/>
            <a:endParaRPr lang="en-GB" dirty="0" smtClean="0"/>
          </a:p>
        </p:txBody>
      </p:sp>
    </p:spTree>
  </p:cSld>
  <p:clrMap bg1="lt1" tx1="dk1" bg2="lt2" tx2="dk2" accent1="accent1" accent2="accent2" accent3="accent3" accent4="accent4" accent5="accent5" accent6="accent6" hlink="hlink" folHlink="folHlink"/>
  <p:sldLayoutIdLst>
    <p:sldLayoutId id="2147483753" r:id="rId1"/>
    <p:sldLayoutId id="2147483752" r:id="rId2"/>
  </p:sldLayoutIdLst>
  <p:timing>
    <p:tnLst>
      <p:par>
        <p:cTn id="1" dur="indefinite" restart="never" nodeType="tmRoot"/>
      </p:par>
    </p:tnLst>
  </p:timing>
  <p:hf hd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rgbClr val="0F5494"/>
        </a:buClr>
        <a:buChar char="•"/>
        <a:defRPr sz="2400" b="1" i="0" u="none">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SzPct val="75000"/>
        <a:buFont typeface="Courier New" panose="02070309020205020404" pitchFamily="49" charset="0"/>
        <a:buChar char="o"/>
        <a:defRPr sz="2000" b="0">
          <a:solidFill>
            <a:srgbClr val="0F5494"/>
          </a:solidFill>
          <a:latin typeface="+mn-lt"/>
        </a:defRPr>
      </a:lvl2pPr>
      <a:lvl3pPr marL="1143000" indent="-228600" algn="l" rtl="0" eaLnBrk="0" fontAlgn="base" hangingPunct="0">
        <a:spcBef>
          <a:spcPct val="20000"/>
        </a:spcBef>
        <a:spcAft>
          <a:spcPct val="0"/>
        </a:spcAft>
        <a:buFontTx/>
        <a:buChar char="-"/>
        <a:defRPr sz="1400">
          <a:solidFill>
            <a:srgbClr val="0F5494"/>
          </a:solidFill>
          <a:latin typeface="+mn-lt"/>
        </a:defRPr>
      </a:lvl3pPr>
      <a:lvl4pPr marL="1600200" indent="-228600" algn="l" rtl="0" eaLnBrk="0" fontAlgn="base" hangingPunct="0">
        <a:spcBef>
          <a:spcPct val="20000"/>
        </a:spcBef>
        <a:spcAft>
          <a:spcPct val="0"/>
        </a:spcAft>
        <a:buFont typeface="Wingdings" panose="05000000000000000000" pitchFamily="2" charset="2"/>
        <a:buChar char="§"/>
        <a:defRPr sz="1200">
          <a:solidFill>
            <a:srgbClr val="0F5494"/>
          </a:solidFill>
          <a:latin typeface="+mn-lt"/>
        </a:defRPr>
      </a:lvl4pPr>
      <a:lvl5pPr marL="2057400" indent="-228600" algn="l" rtl="0" eaLnBrk="0" fontAlgn="base" hangingPunct="0">
        <a:spcBef>
          <a:spcPct val="20000"/>
        </a:spcBef>
        <a:spcAft>
          <a:spcPct val="0"/>
        </a:spcAft>
        <a:buChar char="»"/>
        <a:defRPr sz="1200">
          <a:solidFill>
            <a:srgbClr val="0F5494"/>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c.europa.eu/ecoinnovat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ec.europa.eu/environment/life/index.ht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12776"/>
            <a:ext cx="8280920" cy="2016224"/>
          </a:xfrm>
        </p:spPr>
        <p:txBody>
          <a:bodyPr/>
          <a:lstStyle/>
          <a:p>
            <a:r>
              <a:rPr lang="en-GB" sz="2400" dirty="0"/>
              <a:t>Reporting </a:t>
            </a:r>
            <a:r>
              <a:rPr lang="en-GB" sz="2400" dirty="0" smtClean="0"/>
              <a:t>requirements - contractual </a:t>
            </a:r>
            <a:r>
              <a:rPr lang="en-GB" sz="2400" dirty="0"/>
              <a:t>and financial </a:t>
            </a:r>
            <a:r>
              <a:rPr lang="en-GB" sz="2400" dirty="0" smtClean="0"/>
              <a:t>issues</a:t>
            </a:r>
            <a:endParaRPr lang="en-GB" dirty="0"/>
          </a:p>
        </p:txBody>
      </p:sp>
      <p:sp>
        <p:nvSpPr>
          <p:cNvPr id="3" name="Content Placeholder 2"/>
          <p:cNvSpPr>
            <a:spLocks noGrp="1"/>
          </p:cNvSpPr>
          <p:nvPr>
            <p:ph idx="1"/>
          </p:nvPr>
        </p:nvSpPr>
        <p:spPr>
          <a:xfrm>
            <a:off x="827584" y="3450866"/>
            <a:ext cx="7416824" cy="2570422"/>
          </a:xfrm>
        </p:spPr>
        <p:txBody>
          <a:bodyPr/>
          <a:lstStyle/>
          <a:p>
            <a:pPr eaLnBrk="1" hangingPunct="1"/>
            <a:r>
              <a:rPr lang="en-GB" altLang="en-US" sz="2400" dirty="0" smtClean="0"/>
              <a:t>NGO Kick-off meeting</a:t>
            </a:r>
          </a:p>
          <a:p>
            <a:pPr eaLnBrk="1" hangingPunct="1"/>
            <a:endParaRPr lang="en-GB" altLang="en-US" sz="2400" dirty="0" smtClean="0"/>
          </a:p>
          <a:p>
            <a:r>
              <a:rPr lang="it-IT" sz="2400" dirty="0" smtClean="0"/>
              <a:t>Lorenzina Bruno, Senior Financial </a:t>
            </a:r>
            <a:r>
              <a:rPr lang="it-IT" sz="2400" dirty="0" err="1" smtClean="0"/>
              <a:t>Officer</a:t>
            </a:r>
            <a:endParaRPr lang="it-IT" sz="2400" dirty="0" smtClean="0"/>
          </a:p>
          <a:p>
            <a:r>
              <a:rPr lang="it-IT" sz="2400" dirty="0" smtClean="0"/>
              <a:t>Manuel Montero </a:t>
            </a:r>
            <a:r>
              <a:rPr lang="it-IT" sz="2400" dirty="0" err="1" smtClean="0"/>
              <a:t>Ramírez</a:t>
            </a:r>
            <a:r>
              <a:rPr lang="it-IT" sz="2400" dirty="0" smtClean="0"/>
              <a:t>, Project </a:t>
            </a:r>
            <a:r>
              <a:rPr lang="it-IT" sz="2400" dirty="0" err="1" smtClean="0"/>
              <a:t>Officer</a:t>
            </a:r>
            <a:endParaRPr lang="fr-BE" sz="1400" dirty="0"/>
          </a:p>
          <a:p>
            <a:endParaRPr lang="fr-BE" sz="1400" dirty="0" smtClean="0"/>
          </a:p>
          <a:p>
            <a:endParaRPr lang="fr-BE" sz="1400" dirty="0"/>
          </a:p>
          <a:p>
            <a:r>
              <a:rPr lang="fr-BE" sz="1400" dirty="0" smtClean="0"/>
              <a:t>24 April 2015</a:t>
            </a:r>
            <a:endParaRPr lang="en-GB"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Main changes</a:t>
            </a:r>
            <a:endParaRPr lang="en-GB" dirty="0"/>
          </a:p>
        </p:txBody>
      </p:sp>
      <p:sp>
        <p:nvSpPr>
          <p:cNvPr id="3" name="Content Placeholder 2"/>
          <p:cNvSpPr>
            <a:spLocks noGrp="1"/>
          </p:cNvSpPr>
          <p:nvPr>
            <p:ph idx="4294967295"/>
          </p:nvPr>
        </p:nvSpPr>
        <p:spPr>
          <a:xfrm>
            <a:off x="457200" y="1556792"/>
            <a:ext cx="8229600" cy="4176464"/>
          </a:xfrm>
        </p:spPr>
        <p:txBody>
          <a:bodyPr/>
          <a:lstStyle/>
          <a:p>
            <a:pPr marL="265113" indent="-255588" defTabSz="449437" eaLnBrk="1" hangingPunct="1">
              <a:spcBef>
                <a:spcPts val="600"/>
              </a:spcBef>
              <a:spcAft>
                <a:spcPts val="600"/>
              </a:spcAft>
              <a:buClr>
                <a:srgbClr val="0070C0"/>
              </a:buClr>
              <a:defRPr/>
            </a:pPr>
            <a:r>
              <a:rPr lang="fr-BE" sz="2000" dirty="0"/>
              <a:t>Allocation to work programme (WP) </a:t>
            </a:r>
            <a:r>
              <a:rPr lang="fr-BE" sz="2000" b="0" dirty="0"/>
              <a:t>to indicate</a:t>
            </a:r>
          </a:p>
          <a:p>
            <a:pPr marL="265113" indent="-255588" defTabSz="449437" eaLnBrk="1" hangingPunct="1">
              <a:spcBef>
                <a:spcPts val="600"/>
              </a:spcBef>
              <a:spcAft>
                <a:spcPts val="600"/>
              </a:spcAft>
              <a:buClr>
                <a:srgbClr val="0070C0"/>
              </a:buClr>
              <a:defRPr/>
            </a:pPr>
            <a:r>
              <a:rPr lang="fr-BE" sz="2000" dirty="0"/>
              <a:t>Depreciation </a:t>
            </a:r>
            <a:r>
              <a:rPr lang="fr-BE" sz="2000" b="0" dirty="0"/>
              <a:t>reported </a:t>
            </a:r>
            <a:r>
              <a:rPr lang="fr-BE" sz="2000" b="0" dirty="0" smtClean="0"/>
              <a:t>in months </a:t>
            </a:r>
            <a:r>
              <a:rPr lang="fr-BE" sz="2000" b="0" dirty="0"/>
              <a:t>(use and %)</a:t>
            </a:r>
          </a:p>
          <a:p>
            <a:pPr marL="265113" indent="-255588" defTabSz="449437" eaLnBrk="1" hangingPunct="1">
              <a:spcBef>
                <a:spcPts val="600"/>
              </a:spcBef>
              <a:spcAft>
                <a:spcPts val="600"/>
              </a:spcAft>
              <a:buClr>
                <a:srgbClr val="0070C0"/>
              </a:buClr>
              <a:defRPr/>
            </a:pPr>
            <a:r>
              <a:rPr lang="fr-BE" sz="2000" dirty="0"/>
              <a:t>VAT not recoverable </a:t>
            </a:r>
            <a:r>
              <a:rPr lang="fr-BE" sz="2000" b="0" dirty="0"/>
              <a:t>and claimed to </a:t>
            </a:r>
            <a:r>
              <a:rPr lang="fr-BE" sz="2000" b="0" dirty="0" smtClean="0"/>
              <a:t>report</a:t>
            </a:r>
          </a:p>
          <a:p>
            <a:pPr marL="265113" indent="-255588" defTabSz="449437" eaLnBrk="1" hangingPunct="1">
              <a:spcBef>
                <a:spcPts val="600"/>
              </a:spcBef>
              <a:spcAft>
                <a:spcPts val="600"/>
              </a:spcAft>
              <a:buClr>
                <a:srgbClr val="0070C0"/>
              </a:buClr>
              <a:defRPr/>
            </a:pPr>
            <a:r>
              <a:rPr lang="fr-BE" sz="2000" dirty="0" smtClean="0"/>
              <a:t>No overheads budget category </a:t>
            </a:r>
            <a:r>
              <a:rPr lang="fr-BE" sz="2000" b="0" dirty="0" smtClean="0"/>
              <a:t>anymore (to include in other costs category)</a:t>
            </a:r>
            <a:endParaRPr lang="fr-BE" sz="2000" b="0" dirty="0"/>
          </a:p>
          <a:p>
            <a:pPr marL="265113" indent="-255588" defTabSz="449437" eaLnBrk="1" hangingPunct="1">
              <a:spcBef>
                <a:spcPts val="600"/>
              </a:spcBef>
              <a:spcAft>
                <a:spcPts val="600"/>
              </a:spcAft>
              <a:buClr>
                <a:srgbClr val="0070C0"/>
              </a:buClr>
              <a:defRPr/>
            </a:pPr>
            <a:r>
              <a:rPr lang="fr-BE" sz="2000" dirty="0" smtClean="0"/>
              <a:t>Second </a:t>
            </a:r>
            <a:r>
              <a:rPr lang="fr-BE" sz="2000" dirty="0"/>
              <a:t>prefinancing payment financial report template </a:t>
            </a:r>
            <a:r>
              <a:rPr lang="fr-BE" sz="2000" b="0" dirty="0"/>
              <a:t>(subject to 70% 1PFP use) </a:t>
            </a:r>
            <a:endParaRPr lang="fr-BE" sz="2000" dirty="0"/>
          </a:p>
          <a:p>
            <a:pPr marL="265113" indent="-255588" defTabSz="449437" eaLnBrk="1" hangingPunct="1">
              <a:spcBef>
                <a:spcPts val="600"/>
              </a:spcBef>
              <a:spcAft>
                <a:spcPts val="600"/>
              </a:spcAft>
              <a:buClr>
                <a:srgbClr val="0070C0"/>
              </a:buClr>
              <a:defRPr/>
            </a:pPr>
            <a:r>
              <a:rPr lang="fr-BE" sz="2000" dirty="0"/>
              <a:t>New template certificate on financial statement</a:t>
            </a:r>
            <a:r>
              <a:rPr lang="fr-BE" sz="2000" b="0" dirty="0"/>
              <a:t> </a:t>
            </a:r>
            <a:r>
              <a:rPr lang="fr-BE" sz="2000" b="0" dirty="0" smtClean="0"/>
              <a:t>and </a:t>
            </a:r>
            <a:r>
              <a:rPr lang="fr-BE" sz="2000" dirty="0" smtClean="0"/>
              <a:t>financial guidelines </a:t>
            </a:r>
            <a:r>
              <a:rPr lang="fr-BE" sz="2000" b="0" dirty="0" smtClean="0"/>
              <a:t>will </a:t>
            </a:r>
            <a:r>
              <a:rPr lang="fr-BE" sz="2000" b="0" dirty="0"/>
              <a:t>be available soon</a:t>
            </a:r>
            <a:endParaRPr lang="fr-BE" sz="2000" dirty="0"/>
          </a:p>
          <a:p>
            <a:pPr marL="265113" indent="-255588" defTabSz="449437" eaLnBrk="1" hangingPunct="1">
              <a:spcBef>
                <a:spcPts val="600"/>
              </a:spcBef>
              <a:spcAft>
                <a:spcPts val="600"/>
              </a:spcAft>
              <a:buClr>
                <a:srgbClr val="0070C0"/>
              </a:buClr>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10</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2053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Eligible costs</a:t>
            </a:r>
            <a:r>
              <a:rPr lang="fr-BE" dirty="0"/>
              <a:t> </a:t>
            </a:r>
            <a:r>
              <a:rPr lang="fr-BE" dirty="0" smtClean="0"/>
              <a:t>(art.II.19.1)</a:t>
            </a:r>
            <a:endParaRPr lang="en-GB" dirty="0"/>
          </a:p>
        </p:txBody>
      </p:sp>
      <p:sp>
        <p:nvSpPr>
          <p:cNvPr id="3" name="Content Placeholder 2"/>
          <p:cNvSpPr>
            <a:spLocks noGrp="1"/>
          </p:cNvSpPr>
          <p:nvPr>
            <p:ph idx="4294967295"/>
          </p:nvPr>
        </p:nvSpPr>
        <p:spPr>
          <a:xfrm>
            <a:off x="457200" y="1700808"/>
            <a:ext cx="8229600" cy="4176464"/>
          </a:xfrm>
        </p:spPr>
        <p:txBody>
          <a:bodyPr/>
          <a:lstStyle/>
          <a:p>
            <a:pPr marL="352425" defTabSz="449437" eaLnBrk="1" hangingPunct="1">
              <a:spcBef>
                <a:spcPts val="600"/>
              </a:spcBef>
              <a:spcAft>
                <a:spcPts val="600"/>
              </a:spcAft>
              <a:buClr>
                <a:srgbClr val="0070C0"/>
              </a:buClr>
              <a:buFont typeface="Arial" panose="020B0604020202020204" pitchFamily="34" charset="0"/>
              <a:buChar char="•"/>
              <a:defRPr/>
            </a:pPr>
            <a:r>
              <a:rPr lang="fr-BE" b="0" dirty="0" smtClean="0"/>
              <a:t>Actually </a:t>
            </a:r>
            <a:r>
              <a:rPr lang="fr-BE" dirty="0" smtClean="0"/>
              <a:t>incurred by the beneficiary</a:t>
            </a:r>
          </a:p>
          <a:p>
            <a:pPr marL="352425" defTabSz="449437" eaLnBrk="1" hangingPunct="1">
              <a:spcBef>
                <a:spcPts val="600"/>
              </a:spcBef>
              <a:spcAft>
                <a:spcPts val="600"/>
              </a:spcAft>
              <a:buClr>
                <a:srgbClr val="0070C0"/>
              </a:buClr>
              <a:buFont typeface="Arial" panose="020B0604020202020204" pitchFamily="34" charset="0"/>
              <a:buChar char="•"/>
              <a:defRPr/>
            </a:pPr>
            <a:r>
              <a:rPr lang="fr-BE" dirty="0" smtClean="0"/>
              <a:t>Incurred during WP </a:t>
            </a:r>
            <a:r>
              <a:rPr lang="fr-BE" b="0" dirty="0" smtClean="0"/>
              <a:t>duration</a:t>
            </a:r>
          </a:p>
          <a:p>
            <a:pPr marL="352425" defTabSz="449437" eaLnBrk="1" hangingPunct="1">
              <a:spcBef>
                <a:spcPts val="600"/>
              </a:spcBef>
              <a:spcAft>
                <a:spcPts val="600"/>
              </a:spcAft>
              <a:buClr>
                <a:srgbClr val="0070C0"/>
              </a:buClr>
              <a:buFont typeface="Arial" panose="020B0604020202020204" pitchFamily="34" charset="0"/>
              <a:buChar char="•"/>
              <a:defRPr/>
            </a:pPr>
            <a:r>
              <a:rPr lang="fr-BE" dirty="0" smtClean="0"/>
              <a:t>Indicated in estimated budget </a:t>
            </a:r>
            <a:r>
              <a:rPr lang="fr-BE" b="0" dirty="0" smtClean="0"/>
              <a:t>(Annex III)</a:t>
            </a:r>
          </a:p>
          <a:p>
            <a:pPr marL="352425" defTabSz="449437" eaLnBrk="1" hangingPunct="1">
              <a:spcBef>
                <a:spcPts val="600"/>
              </a:spcBef>
              <a:spcAft>
                <a:spcPts val="600"/>
              </a:spcAft>
              <a:buClr>
                <a:srgbClr val="0070C0"/>
              </a:buClr>
              <a:buFont typeface="Arial" panose="020B0604020202020204" pitchFamily="34" charset="0"/>
              <a:buChar char="•"/>
              <a:defRPr/>
            </a:pPr>
            <a:r>
              <a:rPr lang="fr-BE" dirty="0" smtClean="0"/>
              <a:t>Linked to WP</a:t>
            </a:r>
            <a:r>
              <a:rPr lang="fr-BE" b="0" dirty="0" smtClean="0"/>
              <a:t>, in line with  </a:t>
            </a:r>
            <a:r>
              <a:rPr lang="fr-BE" b="0" dirty="0"/>
              <a:t>A</a:t>
            </a:r>
            <a:r>
              <a:rPr lang="fr-BE" b="0" dirty="0" smtClean="0"/>
              <a:t>nnex I and </a:t>
            </a:r>
            <a:r>
              <a:rPr lang="fr-BE" dirty="0" smtClean="0"/>
              <a:t>necessary</a:t>
            </a:r>
            <a:r>
              <a:rPr lang="fr-BE" b="0" dirty="0" smtClean="0"/>
              <a:t> for its implementation</a:t>
            </a:r>
          </a:p>
          <a:p>
            <a:pPr marL="352425" defTabSz="449437" eaLnBrk="1" hangingPunct="1">
              <a:spcBef>
                <a:spcPts val="600"/>
              </a:spcBef>
              <a:spcAft>
                <a:spcPts val="600"/>
              </a:spcAft>
              <a:buClr>
                <a:srgbClr val="0070C0"/>
              </a:buClr>
              <a:buFont typeface="Arial" panose="020B0604020202020204" pitchFamily="34" charset="0"/>
              <a:buChar char="•"/>
              <a:defRPr/>
            </a:pPr>
            <a:r>
              <a:rPr lang="fr-BE" dirty="0" smtClean="0"/>
              <a:t>Identifiable and verifiable </a:t>
            </a:r>
            <a:r>
              <a:rPr lang="fr-BE" b="0" dirty="0" smtClean="0"/>
              <a:t>(accounting records of beneficiary and in line with applicable accounting standards of the country)</a:t>
            </a:r>
          </a:p>
          <a:p>
            <a:pPr marL="9525" indent="0" defTabSz="449437" eaLnBrk="1" hangingPunct="1">
              <a:spcBef>
                <a:spcPts val="600"/>
              </a:spcBef>
              <a:spcAft>
                <a:spcPts val="600"/>
              </a:spcAft>
              <a:buClr>
                <a:srgbClr val="0070C0"/>
              </a:buClr>
              <a:buNone/>
              <a:defRPr/>
            </a:pPr>
            <a:endParaRPr lang="fr-BE" sz="2200" u="sng" dirty="0" smtClean="0"/>
          </a:p>
          <a:p>
            <a:pPr marL="9525" indent="0" defTabSz="449437" eaLnBrk="1" hangingPunct="1">
              <a:spcBef>
                <a:spcPts val="600"/>
              </a:spcBef>
              <a:spcAft>
                <a:spcPts val="600"/>
              </a:spcAft>
              <a:buClr>
                <a:srgbClr val="0070C0"/>
              </a:buClr>
              <a:buNone/>
              <a:defRPr/>
            </a:pPr>
            <a:endParaRPr lang="fr-BE" sz="2200" u="sng" dirty="0" smtClean="0"/>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9525" indent="0" defTabSz="449437" eaLnBrk="1" hangingPunct="1">
              <a:spcBef>
                <a:spcPts val="600"/>
              </a:spcBef>
              <a:spcAft>
                <a:spcPts val="600"/>
              </a:spcAft>
              <a:buClr>
                <a:srgbClr val="0070C0"/>
              </a:buClr>
              <a:buNone/>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11</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8202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Eligible costs</a:t>
            </a:r>
            <a:r>
              <a:rPr lang="fr-BE" dirty="0"/>
              <a:t> </a:t>
            </a:r>
            <a:r>
              <a:rPr lang="fr-BE" dirty="0" smtClean="0"/>
              <a:t>(art.II.19.1)</a:t>
            </a:r>
            <a:endParaRPr lang="en-GB" dirty="0"/>
          </a:p>
        </p:txBody>
      </p:sp>
      <p:sp>
        <p:nvSpPr>
          <p:cNvPr id="3" name="Content Placeholder 2"/>
          <p:cNvSpPr>
            <a:spLocks noGrp="1"/>
          </p:cNvSpPr>
          <p:nvPr>
            <p:ph idx="4294967295"/>
          </p:nvPr>
        </p:nvSpPr>
        <p:spPr>
          <a:xfrm>
            <a:off x="457200" y="1772816"/>
            <a:ext cx="8229600" cy="4320480"/>
          </a:xfrm>
        </p:spPr>
        <p:txBody>
          <a:bodyPr/>
          <a:lstStyle/>
          <a:p>
            <a:pPr marL="352425" defTabSz="449437" eaLnBrk="1" hangingPunct="1">
              <a:spcBef>
                <a:spcPts val="600"/>
              </a:spcBef>
              <a:spcAft>
                <a:spcPts val="600"/>
              </a:spcAft>
              <a:buClr>
                <a:srgbClr val="0070C0"/>
              </a:buClr>
              <a:buFont typeface="Arial" panose="020B0604020202020204" pitchFamily="34" charset="0"/>
              <a:buChar char="•"/>
              <a:defRPr/>
            </a:pPr>
            <a:endParaRPr lang="fr-BE" b="0" dirty="0" smtClean="0"/>
          </a:p>
          <a:p>
            <a:pPr marL="352425" defTabSz="449437" eaLnBrk="1" hangingPunct="1">
              <a:spcBef>
                <a:spcPts val="600"/>
              </a:spcBef>
              <a:spcAft>
                <a:spcPts val="600"/>
              </a:spcAft>
              <a:buClr>
                <a:srgbClr val="0070C0"/>
              </a:buClr>
              <a:buFont typeface="Arial" panose="020B0604020202020204" pitchFamily="34" charset="0"/>
              <a:buChar char="•"/>
              <a:defRPr/>
            </a:pPr>
            <a:r>
              <a:rPr lang="fr-BE" b="0" dirty="0" smtClean="0"/>
              <a:t>Complying with </a:t>
            </a:r>
            <a:r>
              <a:rPr lang="fr-BE" dirty="0" smtClean="0"/>
              <a:t>tax and social legislation </a:t>
            </a:r>
            <a:r>
              <a:rPr lang="fr-BE" b="0" dirty="0" smtClean="0"/>
              <a:t>requirements</a:t>
            </a:r>
          </a:p>
          <a:p>
            <a:pPr marL="352425" defTabSz="449437" eaLnBrk="1" hangingPunct="1">
              <a:spcBef>
                <a:spcPts val="600"/>
              </a:spcBef>
              <a:spcAft>
                <a:spcPts val="600"/>
              </a:spcAft>
              <a:buClr>
                <a:srgbClr val="0070C0"/>
              </a:buClr>
              <a:buFont typeface="Arial" panose="020B0604020202020204" pitchFamily="34" charset="0"/>
              <a:buChar char="•"/>
              <a:defRPr/>
            </a:pPr>
            <a:r>
              <a:rPr lang="fr-BE" dirty="0" smtClean="0"/>
              <a:t>Reasonnable, justified </a:t>
            </a:r>
            <a:r>
              <a:rPr lang="fr-BE" b="0" dirty="0" smtClean="0"/>
              <a:t>and comply with principle of </a:t>
            </a:r>
            <a:r>
              <a:rPr lang="fr-BE" dirty="0" smtClean="0"/>
              <a:t>sound financial management</a:t>
            </a:r>
            <a:r>
              <a:rPr lang="fr-BE" b="0" dirty="0" smtClean="0"/>
              <a:t> (</a:t>
            </a:r>
            <a:r>
              <a:rPr lang="fr-BE" b="0" dirty="0"/>
              <a:t>e</a:t>
            </a:r>
            <a:r>
              <a:rPr lang="fr-BE" b="0" dirty="0" smtClean="0"/>
              <a:t>conomy and efficiency)</a:t>
            </a:r>
          </a:p>
          <a:p>
            <a:pPr marL="9525" indent="0" defTabSz="449437" eaLnBrk="1" hangingPunct="1">
              <a:spcBef>
                <a:spcPts val="600"/>
              </a:spcBef>
              <a:spcAft>
                <a:spcPts val="600"/>
              </a:spcAft>
              <a:buClr>
                <a:srgbClr val="0070C0"/>
              </a:buClr>
              <a:buNone/>
              <a:defRPr/>
            </a:pPr>
            <a:endParaRPr lang="fr-BE" sz="2200" u="sng" dirty="0" smtClean="0"/>
          </a:p>
          <a:p>
            <a:pPr marL="9525" indent="0" defTabSz="449437" eaLnBrk="1" hangingPunct="1">
              <a:spcBef>
                <a:spcPts val="600"/>
              </a:spcBef>
              <a:spcAft>
                <a:spcPts val="600"/>
              </a:spcAft>
              <a:buClr>
                <a:srgbClr val="0070C0"/>
              </a:buClr>
              <a:buNone/>
              <a:defRPr/>
            </a:pPr>
            <a:endParaRPr lang="fr-BE" sz="2200" u="sng" dirty="0" smtClean="0"/>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9525" indent="0" defTabSz="449437" eaLnBrk="1" hangingPunct="1">
              <a:spcBef>
                <a:spcPts val="600"/>
              </a:spcBef>
              <a:spcAft>
                <a:spcPts val="600"/>
              </a:spcAft>
              <a:buClr>
                <a:srgbClr val="0070C0"/>
              </a:buClr>
              <a:buNone/>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12</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6628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Common errors to avoid</a:t>
            </a:r>
            <a:endParaRPr lang="en-GB" dirty="0"/>
          </a:p>
        </p:txBody>
      </p:sp>
      <p:sp>
        <p:nvSpPr>
          <p:cNvPr id="3" name="Content Placeholder 2"/>
          <p:cNvSpPr>
            <a:spLocks noGrp="1"/>
          </p:cNvSpPr>
          <p:nvPr>
            <p:ph idx="4294967295"/>
          </p:nvPr>
        </p:nvSpPr>
        <p:spPr>
          <a:xfrm>
            <a:off x="457200" y="1772816"/>
            <a:ext cx="8229600" cy="4536504"/>
          </a:xfrm>
        </p:spPr>
        <p:txBody>
          <a:bodyPr/>
          <a:lstStyle/>
          <a:p>
            <a:pPr marL="265113" indent="-255588" defTabSz="449437" eaLnBrk="1" hangingPunct="1">
              <a:spcBef>
                <a:spcPts val="600"/>
              </a:spcBef>
              <a:spcAft>
                <a:spcPts val="600"/>
              </a:spcAft>
              <a:buClr>
                <a:srgbClr val="0070C0"/>
              </a:buClr>
              <a:defRPr/>
            </a:pPr>
            <a:r>
              <a:rPr lang="fr-BE" b="0" dirty="0" smtClean="0"/>
              <a:t>Costs not actually incurred</a:t>
            </a:r>
          </a:p>
          <a:p>
            <a:pPr marL="265113" indent="-255588" defTabSz="449437" eaLnBrk="1" hangingPunct="1">
              <a:spcBef>
                <a:spcPts val="600"/>
              </a:spcBef>
              <a:spcAft>
                <a:spcPts val="600"/>
              </a:spcAft>
              <a:buClr>
                <a:srgbClr val="0070C0"/>
              </a:buClr>
              <a:defRPr/>
            </a:pPr>
            <a:r>
              <a:rPr lang="fr-BE" b="0" dirty="0" smtClean="0"/>
              <a:t>Costs incurred by member organisations</a:t>
            </a:r>
          </a:p>
          <a:p>
            <a:pPr marL="265113" indent="-255588" defTabSz="449437" eaLnBrk="1" hangingPunct="1">
              <a:spcBef>
                <a:spcPts val="600"/>
              </a:spcBef>
              <a:spcAft>
                <a:spcPts val="600"/>
              </a:spcAft>
              <a:buClr>
                <a:srgbClr val="0070C0"/>
              </a:buClr>
              <a:defRPr/>
            </a:pPr>
            <a:r>
              <a:rPr lang="fr-BE" b="0" dirty="0" smtClean="0"/>
              <a:t>Staff costs declared for persons not working under an employement contract</a:t>
            </a:r>
          </a:p>
          <a:p>
            <a:pPr marL="265113" indent="-255588" defTabSz="449437" eaLnBrk="1" hangingPunct="1">
              <a:spcBef>
                <a:spcPts val="600"/>
              </a:spcBef>
              <a:spcAft>
                <a:spcPts val="600"/>
              </a:spcAft>
              <a:buClr>
                <a:srgbClr val="0070C0"/>
              </a:buClr>
              <a:defRPr/>
            </a:pPr>
            <a:r>
              <a:rPr lang="fr-BE" b="0" dirty="0" smtClean="0"/>
              <a:t>VAT recoverable claimed</a:t>
            </a:r>
          </a:p>
          <a:p>
            <a:pPr marL="265113" indent="-255588" defTabSz="449437" eaLnBrk="1" hangingPunct="1">
              <a:spcBef>
                <a:spcPts val="600"/>
              </a:spcBef>
              <a:spcAft>
                <a:spcPts val="600"/>
              </a:spcAft>
              <a:buClr>
                <a:srgbClr val="0070C0"/>
              </a:buClr>
              <a:defRPr/>
            </a:pPr>
            <a:r>
              <a:rPr lang="fr-BE" b="0" dirty="0" smtClean="0"/>
              <a:t>Expenses out of eligibility period</a:t>
            </a:r>
          </a:p>
          <a:p>
            <a:pPr marL="265113" indent="-255588" defTabSz="449437" eaLnBrk="1" hangingPunct="1">
              <a:spcBef>
                <a:spcPts val="600"/>
              </a:spcBef>
              <a:spcAft>
                <a:spcPts val="600"/>
              </a:spcAft>
              <a:buClr>
                <a:srgbClr val="0070C0"/>
              </a:buClr>
              <a:defRPr/>
            </a:pPr>
            <a:r>
              <a:rPr lang="fr-BE" b="0" dirty="0" smtClean="0"/>
              <a:t>Expenses not in connection with work programme</a:t>
            </a:r>
          </a:p>
          <a:p>
            <a:pPr marL="265113" indent="-255588" defTabSz="449437" eaLnBrk="1" hangingPunct="1">
              <a:spcBef>
                <a:spcPts val="600"/>
              </a:spcBef>
              <a:spcAft>
                <a:spcPts val="600"/>
              </a:spcAft>
              <a:buClr>
                <a:srgbClr val="0070C0"/>
              </a:buClr>
              <a:defRPr/>
            </a:pPr>
            <a:r>
              <a:rPr lang="fr-BE" b="0" dirty="0" smtClean="0"/>
              <a:t>Expenses not foreseen in the estimated budget</a:t>
            </a:r>
          </a:p>
          <a:p>
            <a:pPr marL="265113" indent="-255588" defTabSz="449437" eaLnBrk="1" hangingPunct="1">
              <a:spcBef>
                <a:spcPts val="600"/>
              </a:spcBef>
              <a:spcAft>
                <a:spcPts val="600"/>
              </a:spcAft>
              <a:buClr>
                <a:srgbClr val="0070C0"/>
              </a:buClr>
              <a:defRPr/>
            </a:pPr>
            <a:endParaRPr lang="fr-BE" dirty="0" smtClean="0"/>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9525" indent="0" defTabSz="449437" eaLnBrk="1" hangingPunct="1">
              <a:spcBef>
                <a:spcPts val="600"/>
              </a:spcBef>
              <a:spcAft>
                <a:spcPts val="600"/>
              </a:spcAft>
              <a:buClr>
                <a:srgbClr val="0070C0"/>
              </a:buClr>
              <a:buNone/>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13</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1534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1588"/>
            <a:r>
              <a:rPr lang="en-GB" dirty="0" smtClean="0"/>
              <a:t/>
            </a:r>
            <a:br>
              <a:rPr lang="en-GB" dirty="0" smtClean="0"/>
            </a:br>
            <a:endParaRPr lang="en-GB" dirty="0"/>
          </a:p>
        </p:txBody>
      </p:sp>
      <p:sp>
        <p:nvSpPr>
          <p:cNvPr id="7" name="Content Placeholder 6"/>
          <p:cNvSpPr>
            <a:spLocks noGrp="1"/>
          </p:cNvSpPr>
          <p:nvPr>
            <p:ph idx="1"/>
          </p:nvPr>
        </p:nvSpPr>
        <p:spPr>
          <a:xfrm>
            <a:off x="457200" y="1556792"/>
            <a:ext cx="8229600" cy="4824536"/>
          </a:xfrm>
        </p:spPr>
        <p:txBody>
          <a:bodyPr/>
          <a:lstStyle/>
          <a:p>
            <a:endParaRPr lang="fr-BE" b="0" dirty="0" smtClean="0"/>
          </a:p>
          <a:p>
            <a:r>
              <a:rPr lang="fr-BE" b="0" dirty="0" smtClean="0"/>
              <a:t>Any deviation</a:t>
            </a:r>
            <a:r>
              <a:rPr lang="fr-BE" b="0" dirty="0"/>
              <a:t> </a:t>
            </a:r>
            <a:r>
              <a:rPr lang="fr-BE" b="0" dirty="0" smtClean="0"/>
              <a:t>from the budget should be explained</a:t>
            </a:r>
          </a:p>
          <a:p>
            <a:r>
              <a:rPr lang="fr-BE" b="0" dirty="0" smtClean="0"/>
              <a:t>Double claim of costs must be avoided</a:t>
            </a:r>
          </a:p>
          <a:p>
            <a:r>
              <a:rPr lang="fr-BE" b="0" dirty="0" smtClean="0"/>
              <a:t>Supporting documents to keep</a:t>
            </a:r>
          </a:p>
          <a:p>
            <a:r>
              <a:rPr lang="fr-BE" b="0" dirty="0" smtClean="0"/>
              <a:t>Best value for money principle to follow for procurement contracts</a:t>
            </a:r>
          </a:p>
          <a:p>
            <a:r>
              <a:rPr lang="fr-BE" b="0" dirty="0" smtClean="0"/>
              <a:t>Income generated by WP should be declared</a:t>
            </a:r>
          </a:p>
          <a:p>
            <a:pPr marL="0" indent="0">
              <a:buNone/>
            </a:pPr>
            <a:endParaRPr lang="fr-BE" dirty="0" smtClean="0"/>
          </a:p>
          <a:p>
            <a:endParaRPr lang="en-GB" dirty="0"/>
          </a:p>
        </p:txBody>
      </p:sp>
      <p:sp>
        <p:nvSpPr>
          <p:cNvPr id="4" name="Footer Placeholder 3"/>
          <p:cNvSpPr>
            <a:spLocks noGrp="1"/>
          </p:cNvSpPr>
          <p:nvPr>
            <p:ph type="ftr" sz="quarter" idx="3"/>
          </p:nvPr>
        </p:nvSpPr>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p:txBody>
          <a:bodyPr/>
          <a:lstStyle/>
          <a:p>
            <a:pPr>
              <a:defRPr/>
            </a:pPr>
            <a:fld id="{9C8D21B7-B314-438C-91E9-7FF9087DC078}" type="slidenum">
              <a:rPr lang="en-GB" smtClean="0"/>
              <a:pPr>
                <a:defRPr/>
              </a:pPr>
              <a:t>14</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bwMode="auto">
          <a:xfrm>
            <a:off x="244614" y="764704"/>
            <a:ext cx="9073008"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r>
              <a:rPr lang="fr-BE" kern="0" dirty="0" smtClean="0"/>
              <a:t>Financial report - Recommandations</a:t>
            </a:r>
            <a:endParaRPr lang="en-GB" kern="0" dirty="0"/>
          </a:p>
        </p:txBody>
      </p:sp>
    </p:spTree>
    <p:extLst>
      <p:ext uri="{BB962C8B-B14F-4D97-AF65-F5344CB8AC3E}">
        <p14:creationId xmlns:p14="http://schemas.microsoft.com/office/powerpoint/2010/main" val="1588034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1588"/>
            <a:r>
              <a:rPr lang="en-GB" dirty="0" smtClean="0"/>
              <a:t/>
            </a:r>
            <a:br>
              <a:rPr lang="en-GB" dirty="0" smtClean="0"/>
            </a:br>
            <a:endParaRPr lang="en-GB" dirty="0"/>
          </a:p>
        </p:txBody>
      </p:sp>
      <p:sp>
        <p:nvSpPr>
          <p:cNvPr id="7" name="Content Placeholder 6"/>
          <p:cNvSpPr>
            <a:spLocks noGrp="1"/>
          </p:cNvSpPr>
          <p:nvPr>
            <p:ph idx="1"/>
          </p:nvPr>
        </p:nvSpPr>
        <p:spPr>
          <a:xfrm>
            <a:off x="457200" y="1556792"/>
            <a:ext cx="8229600" cy="4824536"/>
          </a:xfrm>
        </p:spPr>
        <p:txBody>
          <a:bodyPr/>
          <a:lstStyle/>
          <a:p>
            <a:endParaRPr lang="fr-BE" b="0" dirty="0" smtClean="0"/>
          </a:p>
          <a:p>
            <a:r>
              <a:rPr lang="fr-BE" b="0" dirty="0" smtClean="0"/>
              <a:t>Reserve building up acceptable  if :</a:t>
            </a:r>
          </a:p>
          <a:p>
            <a:pPr lvl="1" indent="-342900">
              <a:buFontTx/>
              <a:buChar char="-"/>
            </a:pPr>
            <a:r>
              <a:rPr lang="fr-BE" sz="2200" b="0" dirty="0" smtClean="0"/>
              <a:t>done with separated resources from WP</a:t>
            </a:r>
          </a:p>
          <a:p>
            <a:pPr lvl="1" indent="-342900">
              <a:buFontTx/>
              <a:buChar char="-"/>
            </a:pPr>
            <a:r>
              <a:rPr lang="fr-BE" sz="2200" dirty="0" smtClean="0"/>
              <a:t>clarification is provided (required by law, decision from the board,…)</a:t>
            </a:r>
          </a:p>
          <a:p>
            <a:pPr lvl="1" indent="-342900">
              <a:buFontTx/>
              <a:buChar char="-"/>
            </a:pPr>
            <a:r>
              <a:rPr lang="fr-BE" sz="2200" b="0" dirty="0" smtClean="0"/>
              <a:t>it is mentioned in the budget (ex-ante) and resources used for it is specified</a:t>
            </a:r>
          </a:p>
          <a:p>
            <a:pPr lvl="1" indent="-342900">
              <a:buFontTx/>
              <a:buChar char="-"/>
            </a:pPr>
            <a:r>
              <a:rPr lang="fr-BE" sz="2200" dirty="0" smtClean="0"/>
              <a:t>it is registered in organisation accounting (ex-post)</a:t>
            </a:r>
          </a:p>
          <a:p>
            <a:r>
              <a:rPr lang="fr-BE" b="0" dirty="0" smtClean="0"/>
              <a:t>Usual practice of organisation to follow (accounting, rules, salaries, reserve,..)</a:t>
            </a:r>
            <a:endParaRPr lang="fr-BE" b="0" dirty="0"/>
          </a:p>
          <a:p>
            <a:endParaRPr lang="fr-BE" dirty="0" smtClean="0"/>
          </a:p>
          <a:p>
            <a:endParaRPr lang="en-GB" dirty="0"/>
          </a:p>
        </p:txBody>
      </p:sp>
      <p:sp>
        <p:nvSpPr>
          <p:cNvPr id="4" name="Footer Placeholder 3"/>
          <p:cNvSpPr>
            <a:spLocks noGrp="1"/>
          </p:cNvSpPr>
          <p:nvPr>
            <p:ph type="ftr" sz="quarter" idx="3"/>
          </p:nvPr>
        </p:nvSpPr>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p:txBody>
          <a:bodyPr/>
          <a:lstStyle/>
          <a:p>
            <a:pPr>
              <a:defRPr/>
            </a:pPr>
            <a:fld id="{9C8D21B7-B314-438C-91E9-7FF9087DC078}" type="slidenum">
              <a:rPr lang="en-GB" smtClean="0"/>
              <a:pPr>
                <a:defRPr/>
              </a:pPr>
              <a:t>15</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bwMode="auto">
          <a:xfrm>
            <a:off x="244614" y="764704"/>
            <a:ext cx="9073008"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r>
              <a:rPr lang="fr-BE" kern="0" dirty="0" smtClean="0"/>
              <a:t>Financial report - Recommandations</a:t>
            </a:r>
            <a:endParaRPr lang="en-GB" kern="0" dirty="0"/>
          </a:p>
        </p:txBody>
      </p:sp>
    </p:spTree>
    <p:extLst>
      <p:ext uri="{BB962C8B-B14F-4D97-AF65-F5344CB8AC3E}">
        <p14:creationId xmlns:p14="http://schemas.microsoft.com/office/powerpoint/2010/main" val="1776896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lgn="ctr">
              <a:buNone/>
            </a:pPr>
            <a:r>
              <a:rPr lang="en-GB" sz="3000" dirty="0" smtClean="0"/>
              <a:t>Thank you for your attention</a:t>
            </a:r>
          </a:p>
          <a:p>
            <a:pPr marL="0" indent="0" algn="ctr">
              <a:buNone/>
            </a:pPr>
            <a:endParaRPr lang="en-GB" sz="3000" dirty="0" smtClean="0"/>
          </a:p>
          <a:p>
            <a:pPr marL="0" indent="0" algn="ctr">
              <a:buFont typeface="Arial" pitchFamily="34" charset="0"/>
              <a:buNone/>
              <a:defRPr/>
            </a:pPr>
            <a:r>
              <a:rPr lang="en-US" sz="2000" dirty="0" smtClean="0"/>
              <a:t>For more info:</a:t>
            </a:r>
          </a:p>
          <a:p>
            <a:pPr marL="0" indent="0" algn="ctr">
              <a:spcBef>
                <a:spcPct val="50000"/>
              </a:spcBef>
              <a:buFont typeface="Webdings" pitchFamily="18" charset="2"/>
              <a:buNone/>
              <a:defRPr/>
            </a:pPr>
            <a:r>
              <a:rPr lang="en-GB" sz="2000" dirty="0" smtClean="0">
                <a:solidFill>
                  <a:srgbClr val="31982C"/>
                </a:solidFill>
                <a:hlinkClick r:id="rId3"/>
              </a:rPr>
              <a:t>http://ec.europa.eu/easme/</a:t>
            </a:r>
          </a:p>
          <a:p>
            <a:pPr marL="0" indent="0" algn="ctr">
              <a:spcBef>
                <a:spcPct val="50000"/>
              </a:spcBef>
              <a:buFont typeface="Webdings" pitchFamily="18" charset="2"/>
              <a:buNone/>
              <a:defRPr/>
            </a:pPr>
            <a:r>
              <a:rPr lang="de-DE" sz="2000" dirty="0" smtClean="0">
                <a:solidFill>
                  <a:srgbClr val="31982C"/>
                </a:solidFill>
                <a:hlinkClick r:id="rId4"/>
              </a:rPr>
              <a:t>http://ec.europa.eu/environment/life/index.htm</a:t>
            </a:r>
            <a:endParaRPr lang="de-DE" sz="2000" dirty="0" smtClean="0">
              <a:solidFill>
                <a:srgbClr val="31982C"/>
              </a:solidFill>
            </a:endParaRPr>
          </a:p>
          <a:p>
            <a:pPr marL="0" indent="0" algn="ctr">
              <a:spcBef>
                <a:spcPct val="50000"/>
              </a:spcBef>
              <a:buFont typeface="Webdings" pitchFamily="18" charset="2"/>
              <a:buNone/>
              <a:defRPr/>
            </a:pPr>
            <a:endParaRPr lang="en-GB" sz="2000" dirty="0" smtClean="0">
              <a:solidFill>
                <a:srgbClr val="31982C"/>
              </a:solidFill>
            </a:endParaRPr>
          </a:p>
          <a:p>
            <a:pPr>
              <a:defRPr/>
            </a:pPr>
            <a:endParaRPr lang="en-GB" sz="3200" dirty="0" smtClean="0"/>
          </a:p>
          <a:p>
            <a:endParaRPr lang="en-GB" dirty="0"/>
          </a:p>
        </p:txBody>
      </p:sp>
      <p:sp>
        <p:nvSpPr>
          <p:cNvPr id="4" name="Footer Placeholder 3"/>
          <p:cNvSpPr>
            <a:spLocks noGrp="1"/>
          </p:cNvSpPr>
          <p:nvPr>
            <p:ph type="ftr" sz="quarter" idx="3"/>
          </p:nvPr>
        </p:nvSpPr>
        <p:spPr/>
        <p:txBody>
          <a:bodyPr/>
          <a:lstStyle/>
          <a:p>
            <a:pPr>
              <a:defRPr/>
            </a:pPr>
            <a:r>
              <a:rPr lang="en-GB" dirty="0"/>
              <a:t>24 April 2015</a:t>
            </a:r>
          </a:p>
          <a:p>
            <a:pPr>
              <a:defRPr/>
            </a:pPr>
            <a:endParaRPr lang="en-US" dirty="0"/>
          </a:p>
        </p:txBody>
      </p:sp>
      <p:sp>
        <p:nvSpPr>
          <p:cNvPr id="5" name="Slide Number Placeholder 4"/>
          <p:cNvSpPr>
            <a:spLocks noGrp="1"/>
          </p:cNvSpPr>
          <p:nvPr>
            <p:ph type="sldNum" sz="quarter" idx="4"/>
          </p:nvPr>
        </p:nvSpPr>
        <p:spPr/>
        <p:txBody>
          <a:bodyPr/>
          <a:lstStyle/>
          <a:p>
            <a:pPr>
              <a:defRPr/>
            </a:pPr>
            <a:fld id="{9C8D21B7-B314-438C-91E9-7FF9087DC078}" type="slidenum">
              <a:rPr lang="en-GB" smtClean="0"/>
              <a:pPr>
                <a:defRPr/>
              </a:pPr>
              <a:t>16</a:t>
            </a:fld>
            <a:endParaRPr lang="en-GB" dirty="0"/>
          </a:p>
        </p:txBody>
      </p:sp>
    </p:spTree>
    <p:extLst>
      <p:ext uri="{BB962C8B-B14F-4D97-AF65-F5344CB8AC3E}">
        <p14:creationId xmlns:p14="http://schemas.microsoft.com/office/powerpoint/2010/main" val="284216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720080"/>
          </a:xfrm>
        </p:spPr>
        <p:txBody>
          <a:bodyPr/>
          <a:lstStyle/>
          <a:p>
            <a:pPr marL="0" indent="1588"/>
            <a:r>
              <a:rPr lang="en-GB" dirty="0" smtClean="0"/>
              <a:t/>
            </a:r>
            <a:br>
              <a:rPr lang="en-GB" dirty="0" smtClean="0"/>
            </a:br>
            <a:endParaRPr lang="en-GB" dirty="0"/>
          </a:p>
        </p:txBody>
      </p:sp>
      <p:sp>
        <p:nvSpPr>
          <p:cNvPr id="3" name="Content Placeholder 2"/>
          <p:cNvSpPr>
            <a:spLocks noGrp="1"/>
          </p:cNvSpPr>
          <p:nvPr>
            <p:ph idx="4294967295"/>
          </p:nvPr>
        </p:nvSpPr>
        <p:spPr>
          <a:xfrm>
            <a:off x="579592" y="1568648"/>
            <a:ext cx="8229600" cy="4608512"/>
          </a:xfrm>
        </p:spPr>
        <p:txBody>
          <a:bodyPr/>
          <a:lstStyle/>
          <a:p>
            <a:r>
              <a:rPr lang="en-GB" altLang="en-US" b="0" dirty="0" smtClean="0"/>
              <a:t>No major changes</a:t>
            </a:r>
          </a:p>
          <a:p>
            <a:r>
              <a:rPr lang="en-GB" altLang="en-US" b="0" dirty="0" smtClean="0"/>
              <a:t>Two changes in objectives section of the Summary: </a:t>
            </a:r>
          </a:p>
          <a:p>
            <a:pPr lvl="1">
              <a:buFont typeface="Wingdings" panose="05000000000000000000" pitchFamily="2" charset="2"/>
              <a:buChar char="Ø"/>
            </a:pPr>
            <a:r>
              <a:rPr lang="en-GB" altLang="en-US" b="0" dirty="0" smtClean="0"/>
              <a:t>distinguish between the environment and climate change</a:t>
            </a:r>
          </a:p>
          <a:p>
            <a:pPr lvl="1">
              <a:buFont typeface="Wingdings" panose="05000000000000000000" pitchFamily="2" charset="2"/>
              <a:buChar char="Ø"/>
            </a:pPr>
            <a:r>
              <a:rPr lang="en-GB" altLang="en-US" dirty="0" smtClean="0"/>
              <a:t>specific objectives related to one-year programme</a:t>
            </a:r>
            <a:endParaRPr lang="en-GB" altLang="en-US" b="0" dirty="0" smtClean="0"/>
          </a:p>
          <a:p>
            <a:pPr>
              <a:buFont typeface="Arial" panose="020B0604020202020204" pitchFamily="34" charset="0"/>
              <a:buChar char="•"/>
            </a:pPr>
            <a:r>
              <a:rPr lang="en-GB" altLang="en-US" b="0" dirty="0" smtClean="0"/>
              <a:t>Two sections in the summary: </a:t>
            </a:r>
          </a:p>
          <a:p>
            <a:pPr lvl="1">
              <a:buFont typeface="Wingdings" panose="05000000000000000000" pitchFamily="2" charset="2"/>
              <a:buChar char="Ø"/>
            </a:pPr>
            <a:r>
              <a:rPr lang="en-GB" altLang="en-US" dirty="0"/>
              <a:t>d</a:t>
            </a:r>
            <a:r>
              <a:rPr lang="en-GB" altLang="en-US" b="0" dirty="0" smtClean="0"/>
              <a:t>eviations from the work programme / unforeseen external factors</a:t>
            </a:r>
          </a:p>
          <a:p>
            <a:pPr lvl="1">
              <a:buFont typeface="Wingdings" panose="05000000000000000000" pitchFamily="2" charset="2"/>
              <a:buChar char="Ø"/>
            </a:pPr>
            <a:r>
              <a:rPr lang="en-GB" altLang="en-US" dirty="0"/>
              <a:t>a</a:t>
            </a:r>
            <a:r>
              <a:rPr lang="en-GB" altLang="en-US" dirty="0" smtClean="0"/>
              <a:t>pproximate share of implemented activities related to environmental policy and climate action – already included in the application documents</a:t>
            </a:r>
          </a:p>
          <a:p>
            <a:pPr lvl="1">
              <a:buFont typeface="Wingdings" panose="05000000000000000000" pitchFamily="2" charset="2"/>
              <a:buChar char="Ø"/>
            </a:pPr>
            <a:endParaRPr lang="en-GB" altLang="en-US" b="0" dirty="0"/>
          </a:p>
          <a:p>
            <a:pPr lvl="1">
              <a:buFont typeface="Wingdings" panose="05000000000000000000" pitchFamily="2" charset="2"/>
              <a:buChar char="§"/>
            </a:pPr>
            <a:endParaRPr lang="en-GB" altLang="en-US" b="0" dirty="0" smtClean="0"/>
          </a:p>
          <a:p>
            <a:pPr lvl="1">
              <a:buFont typeface="Wingdings" panose="05000000000000000000" pitchFamily="2" charset="2"/>
              <a:buChar char="Ø"/>
            </a:pPr>
            <a:endParaRPr lang="en-GB" altLang="en-US" b="0" dirty="0" smtClean="0"/>
          </a:p>
          <a:p>
            <a:endParaRPr lang="en-GB" altLang="en-US" b="0" dirty="0"/>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smtClean="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2</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bwMode="auto">
          <a:xfrm>
            <a:off x="611560" y="936526"/>
            <a:ext cx="8229600" cy="7200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marL="0" indent="1588"/>
            <a:r>
              <a:rPr lang="en-GB" kern="0" dirty="0" smtClean="0"/>
              <a:t>Technical Report – Summary </a:t>
            </a:r>
            <a:br>
              <a:rPr lang="en-GB" kern="0" dirty="0" smtClean="0"/>
            </a:br>
            <a:endParaRPr lang="en-GB" kern="0" dirty="0"/>
          </a:p>
        </p:txBody>
      </p:sp>
    </p:spTree>
    <p:extLst>
      <p:ext uri="{BB962C8B-B14F-4D97-AF65-F5344CB8AC3E}">
        <p14:creationId xmlns:p14="http://schemas.microsoft.com/office/powerpoint/2010/main" val="646436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720080"/>
          </a:xfrm>
        </p:spPr>
        <p:txBody>
          <a:bodyPr/>
          <a:lstStyle/>
          <a:p>
            <a:pPr marL="0" indent="1588"/>
            <a:r>
              <a:rPr lang="en-GB" dirty="0" smtClean="0"/>
              <a:t/>
            </a:r>
            <a:br>
              <a:rPr lang="en-GB" dirty="0" smtClean="0"/>
            </a:br>
            <a:endParaRPr lang="en-GB" dirty="0"/>
          </a:p>
        </p:txBody>
      </p:sp>
      <p:sp>
        <p:nvSpPr>
          <p:cNvPr id="3" name="Content Placeholder 2"/>
          <p:cNvSpPr>
            <a:spLocks noGrp="1"/>
          </p:cNvSpPr>
          <p:nvPr>
            <p:ph idx="4294967295"/>
          </p:nvPr>
        </p:nvSpPr>
        <p:spPr>
          <a:xfrm>
            <a:off x="457200" y="1772816"/>
            <a:ext cx="8229600" cy="4536504"/>
          </a:xfrm>
        </p:spPr>
        <p:txBody>
          <a:bodyPr/>
          <a:lstStyle/>
          <a:p>
            <a:r>
              <a:rPr lang="en-GB" altLang="en-US" b="0" dirty="0" smtClean="0"/>
              <a:t>Follow the structure of the application form</a:t>
            </a:r>
          </a:p>
          <a:p>
            <a:r>
              <a:rPr lang="en-GB" altLang="en-US" b="0" dirty="0" smtClean="0"/>
              <a:t>Estimate how well were the activities carried out (fully, mainly, partially, limited)</a:t>
            </a:r>
          </a:p>
          <a:p>
            <a:r>
              <a:rPr lang="en-GB" altLang="en-US" b="0" dirty="0" smtClean="0"/>
              <a:t>Describe the implementation of activities and how they related to the objectives</a:t>
            </a:r>
          </a:p>
          <a:p>
            <a:r>
              <a:rPr lang="en-GB" altLang="en-US" b="0" dirty="0"/>
              <a:t>If some activities were not implemented, explain why</a:t>
            </a:r>
          </a:p>
          <a:p>
            <a:r>
              <a:rPr lang="en-GB" altLang="en-US" b="0" dirty="0" smtClean="0"/>
              <a:t>Results and Evidence – merged into one section to help link the two – NEW</a:t>
            </a:r>
          </a:p>
          <a:p>
            <a:pPr marL="0" indent="0">
              <a:buNone/>
            </a:pPr>
            <a:r>
              <a:rPr lang="en-GB" altLang="en-US" b="0" dirty="0" smtClean="0"/>
              <a:t>  </a:t>
            </a:r>
            <a:endParaRPr lang="en-GB" altLang="en-US" b="0" dirty="0"/>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3</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bwMode="auto">
          <a:xfrm>
            <a:off x="539552" y="936526"/>
            <a:ext cx="8229600" cy="7200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marL="0" indent="1588"/>
            <a:r>
              <a:rPr lang="en-GB" sz="2800" kern="0" dirty="0" smtClean="0"/>
              <a:t>Technical Report – Implementation of Activities</a:t>
            </a:r>
            <a:endParaRPr lang="en-GB" sz="2800" kern="0" dirty="0"/>
          </a:p>
        </p:txBody>
      </p:sp>
    </p:spTree>
    <p:extLst>
      <p:ext uri="{BB962C8B-B14F-4D97-AF65-F5344CB8AC3E}">
        <p14:creationId xmlns:p14="http://schemas.microsoft.com/office/powerpoint/2010/main" val="4004580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en-GB" sz="3200" dirty="0"/>
              <a:t>Technical Report </a:t>
            </a:r>
            <a:r>
              <a:rPr lang="en-GB" sz="3200" dirty="0" smtClean="0"/>
              <a:t>– Indicators</a:t>
            </a:r>
            <a:endParaRPr lang="en-GB" dirty="0"/>
          </a:p>
        </p:txBody>
      </p:sp>
      <p:sp>
        <p:nvSpPr>
          <p:cNvPr id="3" name="Content Placeholder 2"/>
          <p:cNvSpPr>
            <a:spLocks noGrp="1"/>
          </p:cNvSpPr>
          <p:nvPr>
            <p:ph idx="4294967295"/>
          </p:nvPr>
        </p:nvSpPr>
        <p:spPr>
          <a:xfrm>
            <a:off x="457200" y="1556792"/>
            <a:ext cx="8229600" cy="4176464"/>
          </a:xfrm>
        </p:spPr>
        <p:txBody>
          <a:bodyPr/>
          <a:lstStyle/>
          <a:p>
            <a:pPr marL="180975" indent="-171450" defTabSz="449437" eaLnBrk="1" hangingPunct="1">
              <a:spcBef>
                <a:spcPts val="600"/>
              </a:spcBef>
              <a:spcAft>
                <a:spcPts val="600"/>
              </a:spcAft>
              <a:buClr>
                <a:srgbClr val="0070C0"/>
              </a:buClr>
              <a:defRPr/>
            </a:pPr>
            <a:r>
              <a:rPr lang="en-GB" b="0" dirty="0" smtClean="0"/>
              <a:t>Please provide details on dissemination and awareness raising activities – distinguish the two</a:t>
            </a:r>
          </a:p>
          <a:p>
            <a:pPr marL="180975" indent="-171450" defTabSz="449437" eaLnBrk="1" hangingPunct="1">
              <a:spcBef>
                <a:spcPts val="600"/>
              </a:spcBef>
              <a:spcAft>
                <a:spcPts val="600"/>
              </a:spcAft>
              <a:buClr>
                <a:srgbClr val="0070C0"/>
              </a:buClr>
              <a:defRPr/>
            </a:pPr>
            <a:r>
              <a:rPr lang="en-GB" b="0" dirty="0" smtClean="0"/>
              <a:t>Please estimate your effect on the EU policy and legislation – qualitative description is ok!</a:t>
            </a:r>
          </a:p>
          <a:p>
            <a:pPr marL="180975" indent="-171450" defTabSz="449437" eaLnBrk="1" hangingPunct="1">
              <a:spcBef>
                <a:spcPts val="600"/>
              </a:spcBef>
              <a:spcAft>
                <a:spcPts val="600"/>
              </a:spcAft>
              <a:buClr>
                <a:srgbClr val="0070C0"/>
              </a:buClr>
              <a:defRPr/>
            </a:pPr>
            <a:r>
              <a:rPr lang="en-GB" b="0" dirty="0" smtClean="0"/>
              <a:t>Indicators are required by the LIFE MAWP 2014 - 2017</a:t>
            </a:r>
          </a:p>
          <a:p>
            <a:pPr marL="180975" indent="-171450" defTabSz="449437" eaLnBrk="1" hangingPunct="1">
              <a:spcBef>
                <a:spcPts val="600"/>
              </a:spcBef>
              <a:spcAft>
                <a:spcPts val="600"/>
              </a:spcAft>
              <a:buClr>
                <a:srgbClr val="0070C0"/>
              </a:buClr>
              <a:defRPr/>
            </a:pPr>
            <a:endParaRPr lang="en-GB" dirty="0" smtClean="0"/>
          </a:p>
          <a:p>
            <a:pPr marL="180975" indent="-171450" defTabSz="449437" eaLnBrk="1" hangingPunct="1">
              <a:spcBef>
                <a:spcPts val="600"/>
              </a:spcBef>
              <a:spcAft>
                <a:spcPts val="600"/>
              </a:spcAft>
              <a:buClr>
                <a:srgbClr val="0070C0"/>
              </a:buClr>
              <a:defRPr/>
            </a:pPr>
            <a:endParaRPr lang="en-GB" dirty="0"/>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4</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750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General information</a:t>
            </a:r>
            <a:endParaRPr lang="en-GB" dirty="0"/>
          </a:p>
        </p:txBody>
      </p:sp>
      <p:sp>
        <p:nvSpPr>
          <p:cNvPr id="3" name="Content Placeholder 2"/>
          <p:cNvSpPr>
            <a:spLocks noGrp="1"/>
          </p:cNvSpPr>
          <p:nvPr>
            <p:ph idx="4294967295"/>
          </p:nvPr>
        </p:nvSpPr>
        <p:spPr>
          <a:xfrm>
            <a:off x="457200" y="1556792"/>
            <a:ext cx="8219256" cy="4392488"/>
          </a:xfrm>
        </p:spPr>
        <p:txBody>
          <a:bodyPr/>
          <a:lstStyle/>
          <a:p>
            <a:pPr marL="265113" indent="-255588" defTabSz="449437" eaLnBrk="1" hangingPunct="1">
              <a:spcBef>
                <a:spcPts val="600"/>
              </a:spcBef>
              <a:spcAft>
                <a:spcPts val="600"/>
              </a:spcAft>
              <a:buClr>
                <a:srgbClr val="0070C0"/>
              </a:buClr>
              <a:defRPr/>
            </a:pPr>
            <a:r>
              <a:rPr lang="fr-BE" dirty="0" smtClean="0"/>
              <a:t>Grant Agreement duration</a:t>
            </a:r>
            <a:r>
              <a:rPr lang="fr-BE" b="0" dirty="0" smtClean="0"/>
              <a:t>: 12 months</a:t>
            </a:r>
          </a:p>
          <a:p>
            <a:pPr marL="265113" indent="-255588" defTabSz="449437" eaLnBrk="1" hangingPunct="1">
              <a:spcBef>
                <a:spcPts val="600"/>
              </a:spcBef>
              <a:spcAft>
                <a:spcPts val="600"/>
              </a:spcAft>
              <a:buClr>
                <a:srgbClr val="0070C0"/>
              </a:buClr>
              <a:defRPr/>
            </a:pPr>
            <a:r>
              <a:rPr lang="fr-BE" dirty="0" smtClean="0"/>
              <a:t>Starting date</a:t>
            </a:r>
            <a:r>
              <a:rPr lang="fr-BE" b="0" dirty="0" smtClean="0"/>
              <a:t>: starting date of financial year (art. I.2.2)</a:t>
            </a:r>
          </a:p>
          <a:p>
            <a:pPr marL="265113" indent="-255588" defTabSz="449437" eaLnBrk="1" hangingPunct="1">
              <a:spcBef>
                <a:spcPts val="600"/>
              </a:spcBef>
              <a:spcAft>
                <a:spcPts val="600"/>
              </a:spcAft>
              <a:buClr>
                <a:srgbClr val="0070C0"/>
              </a:buClr>
              <a:defRPr/>
            </a:pPr>
            <a:r>
              <a:rPr lang="fr-BE" dirty="0" smtClean="0"/>
              <a:t>Maximum EU funding rate</a:t>
            </a:r>
            <a:r>
              <a:rPr lang="fr-BE" b="0" dirty="0" smtClean="0"/>
              <a:t>: 70%</a:t>
            </a:r>
          </a:p>
          <a:p>
            <a:pPr marL="265113" indent="-255588" defTabSz="449437" eaLnBrk="1" hangingPunct="1">
              <a:spcBef>
                <a:spcPts val="600"/>
              </a:spcBef>
              <a:spcAft>
                <a:spcPts val="600"/>
              </a:spcAft>
              <a:buClr>
                <a:srgbClr val="0070C0"/>
              </a:buClr>
              <a:defRPr/>
            </a:pPr>
            <a:r>
              <a:rPr lang="fr-BE" dirty="0" smtClean="0"/>
              <a:t>1rst Prefinancing payment (PFP) </a:t>
            </a:r>
            <a:r>
              <a:rPr lang="fr-BE" b="0" dirty="0" smtClean="0"/>
              <a:t>within 30 days after reception </a:t>
            </a:r>
            <a:r>
              <a:rPr lang="fr-BE" b="0" dirty="0"/>
              <a:t>by EASME </a:t>
            </a:r>
            <a:r>
              <a:rPr lang="fr-BE" b="0" dirty="0" smtClean="0"/>
              <a:t>of signed grant agreement :</a:t>
            </a:r>
          </a:p>
          <a:p>
            <a:pPr marL="752475" lvl="1" defTabSz="449437" eaLnBrk="1" hangingPunct="1">
              <a:spcBef>
                <a:spcPts val="600"/>
              </a:spcBef>
              <a:spcAft>
                <a:spcPts val="600"/>
              </a:spcAft>
              <a:buClr>
                <a:srgbClr val="0070C0"/>
              </a:buClr>
              <a:buFontTx/>
              <a:buChar char="-"/>
              <a:defRPr/>
            </a:pPr>
            <a:r>
              <a:rPr lang="fr-BE" sz="2200" b="0" dirty="0" smtClean="0"/>
              <a:t>60% of EU funding for most of NGO's</a:t>
            </a:r>
            <a:endParaRPr lang="fr-BE" sz="2200" dirty="0"/>
          </a:p>
          <a:p>
            <a:pPr marL="752475" lvl="1" defTabSz="449437" eaLnBrk="1" hangingPunct="1">
              <a:spcBef>
                <a:spcPts val="600"/>
              </a:spcBef>
              <a:spcAft>
                <a:spcPts val="600"/>
              </a:spcAft>
              <a:buClr>
                <a:srgbClr val="0070C0"/>
              </a:buClr>
              <a:buFontTx/>
              <a:buChar char="-"/>
              <a:defRPr/>
            </a:pPr>
            <a:r>
              <a:rPr lang="fr-BE" sz="2200" b="0" dirty="0" smtClean="0"/>
              <a:t>30% of EU funding for few NGO's having a low financial viability result</a:t>
            </a:r>
          </a:p>
          <a:p>
            <a:pPr marL="9525" indent="0" defTabSz="449437" eaLnBrk="1" hangingPunct="1">
              <a:spcBef>
                <a:spcPts val="600"/>
              </a:spcBef>
              <a:spcAft>
                <a:spcPts val="600"/>
              </a:spcAft>
              <a:buClr>
                <a:srgbClr val="0070C0"/>
              </a:buClr>
              <a:buNone/>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5</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1128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General information</a:t>
            </a:r>
            <a:endParaRPr lang="en-GB" dirty="0"/>
          </a:p>
        </p:txBody>
      </p:sp>
      <p:sp>
        <p:nvSpPr>
          <p:cNvPr id="3" name="Content Placeholder 2"/>
          <p:cNvSpPr>
            <a:spLocks noGrp="1"/>
          </p:cNvSpPr>
          <p:nvPr>
            <p:ph idx="4294967295"/>
          </p:nvPr>
        </p:nvSpPr>
        <p:spPr>
          <a:xfrm>
            <a:off x="457200" y="1556792"/>
            <a:ext cx="8229600" cy="4752528"/>
          </a:xfrm>
        </p:spPr>
        <p:txBody>
          <a:bodyPr/>
          <a:lstStyle/>
          <a:p>
            <a:pPr marL="265113" indent="-255588" defTabSz="449437" eaLnBrk="1" hangingPunct="1">
              <a:spcBef>
                <a:spcPts val="600"/>
              </a:spcBef>
              <a:spcAft>
                <a:spcPts val="600"/>
              </a:spcAft>
              <a:buClr>
                <a:srgbClr val="0070C0"/>
              </a:buClr>
              <a:defRPr/>
            </a:pPr>
            <a:r>
              <a:rPr lang="fr-BE" dirty="0" smtClean="0"/>
              <a:t>2</a:t>
            </a:r>
            <a:r>
              <a:rPr lang="fr-BE" baseline="30000" dirty="0" smtClean="0"/>
              <a:t>nd</a:t>
            </a:r>
            <a:r>
              <a:rPr lang="fr-BE" dirty="0" smtClean="0"/>
              <a:t> Prefinancing payment </a:t>
            </a:r>
            <a:r>
              <a:rPr lang="fr-BE" b="0" dirty="0" smtClean="0"/>
              <a:t>might be requested (by NGO's which received  30% 1PFP) when 70% of previous PFP has been used </a:t>
            </a:r>
            <a:r>
              <a:rPr lang="fr-BE" b="0" dirty="0"/>
              <a:t>and </a:t>
            </a:r>
            <a:r>
              <a:rPr lang="fr-BE" b="0" dirty="0" smtClean="0"/>
              <a:t>technical report and financial </a:t>
            </a:r>
            <a:r>
              <a:rPr lang="fr-BE" b="0" dirty="0"/>
              <a:t>statement </a:t>
            </a:r>
            <a:r>
              <a:rPr lang="fr-BE" b="0" dirty="0" smtClean="0"/>
              <a:t>provided: 30% of EU funding (within 60 days after reception of financial statement)</a:t>
            </a:r>
          </a:p>
          <a:p>
            <a:pPr marL="265113" indent="-255588" defTabSz="449437" eaLnBrk="1" hangingPunct="1">
              <a:spcBef>
                <a:spcPts val="600"/>
              </a:spcBef>
              <a:spcAft>
                <a:spcPts val="600"/>
              </a:spcAft>
              <a:buClr>
                <a:srgbClr val="0070C0"/>
              </a:buClr>
              <a:defRPr/>
            </a:pPr>
            <a:r>
              <a:rPr lang="fr-BE" dirty="0" smtClean="0"/>
              <a:t>Payment of the balance </a:t>
            </a:r>
            <a:r>
              <a:rPr lang="fr-BE" b="0" dirty="0" smtClean="0"/>
              <a:t>within 90 days (max 40%) ,</a:t>
            </a:r>
            <a:r>
              <a:rPr lang="fr-BE" dirty="0" smtClean="0"/>
              <a:t> </a:t>
            </a:r>
            <a:r>
              <a:rPr lang="fr-BE" b="0" dirty="0" smtClean="0"/>
              <a:t>after reception and acceptance of:</a:t>
            </a:r>
          </a:p>
          <a:p>
            <a:pPr marL="752475" lvl="1" defTabSz="449437" eaLnBrk="1" hangingPunct="1">
              <a:spcBef>
                <a:spcPts val="600"/>
              </a:spcBef>
              <a:spcAft>
                <a:spcPts val="600"/>
              </a:spcAft>
              <a:buClr>
                <a:srgbClr val="0070C0"/>
              </a:buClr>
              <a:buFontTx/>
              <a:buChar char="-"/>
              <a:defRPr/>
            </a:pPr>
            <a:r>
              <a:rPr lang="fr-BE" sz="2200" b="0" dirty="0" smtClean="0"/>
              <a:t>Financial technical report and summary financial statements</a:t>
            </a:r>
            <a:endParaRPr lang="fr-BE" sz="2200" dirty="0"/>
          </a:p>
          <a:p>
            <a:pPr marL="752475" lvl="1" defTabSz="449437" eaLnBrk="1" hangingPunct="1">
              <a:spcBef>
                <a:spcPts val="600"/>
              </a:spcBef>
              <a:spcAft>
                <a:spcPts val="600"/>
              </a:spcAft>
              <a:buClr>
                <a:srgbClr val="0070C0"/>
              </a:buClr>
              <a:buFontTx/>
              <a:buChar char="-"/>
              <a:defRPr/>
            </a:pPr>
            <a:r>
              <a:rPr lang="fr-BE" sz="2200" b="0" dirty="0" smtClean="0"/>
              <a:t>Certificate on financial statements</a:t>
            </a:r>
            <a:r>
              <a:rPr lang="fr-BE" sz="2200" dirty="0"/>
              <a:t> </a:t>
            </a:r>
            <a:r>
              <a:rPr lang="fr-BE" sz="2200" dirty="0" smtClean="0"/>
              <a:t>when EU contribution is at least 100.000€</a:t>
            </a:r>
          </a:p>
          <a:p>
            <a:pPr marL="9525" indent="0" defTabSz="449437" eaLnBrk="1" hangingPunct="1">
              <a:spcBef>
                <a:spcPts val="600"/>
              </a:spcBef>
              <a:spcAft>
                <a:spcPts val="600"/>
              </a:spcAft>
              <a:buClr>
                <a:srgbClr val="0070C0"/>
              </a:buClr>
              <a:buNone/>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6</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4239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General information</a:t>
            </a:r>
            <a:endParaRPr lang="en-GB" dirty="0"/>
          </a:p>
        </p:txBody>
      </p:sp>
      <p:sp>
        <p:nvSpPr>
          <p:cNvPr id="3" name="Content Placeholder 2"/>
          <p:cNvSpPr>
            <a:spLocks noGrp="1"/>
          </p:cNvSpPr>
          <p:nvPr>
            <p:ph idx="4294967295"/>
          </p:nvPr>
        </p:nvSpPr>
        <p:spPr>
          <a:xfrm>
            <a:off x="457200" y="1556792"/>
            <a:ext cx="8229600" cy="4752528"/>
          </a:xfrm>
        </p:spPr>
        <p:txBody>
          <a:bodyPr/>
          <a:lstStyle/>
          <a:p>
            <a:pPr marL="752475" lvl="1" defTabSz="449437" eaLnBrk="1" hangingPunct="1">
              <a:spcBef>
                <a:spcPts val="600"/>
              </a:spcBef>
              <a:spcAft>
                <a:spcPts val="600"/>
              </a:spcAft>
              <a:buClr>
                <a:srgbClr val="0070C0"/>
              </a:buClr>
              <a:buFontTx/>
              <a:buChar char="-"/>
              <a:defRPr/>
            </a:pPr>
            <a:endParaRPr lang="fr-BE" sz="2200" dirty="0" smtClean="0"/>
          </a:p>
          <a:p>
            <a:pPr marL="752475" lvl="1" defTabSz="449437" eaLnBrk="1" hangingPunct="1">
              <a:spcBef>
                <a:spcPts val="600"/>
              </a:spcBef>
              <a:spcAft>
                <a:spcPts val="600"/>
              </a:spcAft>
              <a:buClr>
                <a:srgbClr val="0070C0"/>
              </a:buClr>
              <a:buFontTx/>
              <a:buChar char="-"/>
              <a:defRPr/>
            </a:pPr>
            <a:r>
              <a:rPr lang="fr-BE" sz="2200" dirty="0" smtClean="0"/>
              <a:t>Copies of invoices for 3 highest items (subcontracting, equipement and renting and other specific costs) and copies of contract, payslips and daily rate calculation table for staff not fully assigned to WP when EU contribution is less than 100.000€</a:t>
            </a:r>
          </a:p>
          <a:p>
            <a:pPr marL="360000" lvl="1" indent="0" defTabSz="449437" eaLnBrk="1" hangingPunct="1">
              <a:spcBef>
                <a:spcPts val="0"/>
              </a:spcBef>
              <a:spcAft>
                <a:spcPts val="600"/>
              </a:spcAft>
              <a:buClr>
                <a:srgbClr val="0070C0"/>
              </a:buClr>
              <a:buNone/>
              <a:defRPr/>
            </a:pPr>
            <a:r>
              <a:rPr lang="fr-BE" b="0" dirty="0" smtClean="0"/>
              <a:t>=&gt;Documents to submit 60 days after end of reporting period</a:t>
            </a:r>
            <a:endParaRPr lang="fr-BE" sz="2200" b="0" dirty="0" smtClean="0"/>
          </a:p>
          <a:p>
            <a:pPr marL="9525" indent="0" defTabSz="449437" eaLnBrk="1" hangingPunct="1">
              <a:spcBef>
                <a:spcPts val="600"/>
              </a:spcBef>
              <a:spcAft>
                <a:spcPts val="600"/>
              </a:spcAft>
              <a:buClr>
                <a:srgbClr val="0070C0"/>
              </a:buClr>
              <a:buNone/>
              <a:defRPr/>
            </a:pPr>
            <a:endParaRPr lang="fr-BE" sz="2000" dirty="0" smtClean="0">
              <a:solidFill>
                <a:schemeClr val="bg1">
                  <a:lumMod val="50000"/>
                </a:schemeClr>
              </a:solidFill>
            </a:endParaRPr>
          </a:p>
          <a:p>
            <a:pPr marL="9525" indent="0" defTabSz="449437" eaLnBrk="1" hangingPunct="1">
              <a:spcBef>
                <a:spcPts val="600"/>
              </a:spcBef>
              <a:spcAft>
                <a:spcPts val="600"/>
              </a:spcAft>
              <a:buClr>
                <a:srgbClr val="0070C0"/>
              </a:buClr>
              <a:buNone/>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7</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6687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General information</a:t>
            </a:r>
            <a:endParaRPr lang="en-GB" dirty="0"/>
          </a:p>
        </p:txBody>
      </p:sp>
      <p:sp>
        <p:nvSpPr>
          <p:cNvPr id="3" name="Content Placeholder 2"/>
          <p:cNvSpPr>
            <a:spLocks noGrp="1"/>
          </p:cNvSpPr>
          <p:nvPr>
            <p:ph idx="4294967295"/>
          </p:nvPr>
        </p:nvSpPr>
        <p:spPr>
          <a:xfrm>
            <a:off x="457200" y="1556792"/>
            <a:ext cx="8229600" cy="4176464"/>
          </a:xfrm>
        </p:spPr>
        <p:txBody>
          <a:bodyPr/>
          <a:lstStyle/>
          <a:p>
            <a:pPr marL="265113" indent="-255588" defTabSz="449437" eaLnBrk="1" hangingPunct="1">
              <a:spcBef>
                <a:spcPts val="600"/>
              </a:spcBef>
              <a:spcAft>
                <a:spcPts val="600"/>
              </a:spcAft>
              <a:buClr>
                <a:srgbClr val="0070C0"/>
              </a:buClr>
              <a:defRPr/>
            </a:pPr>
            <a:r>
              <a:rPr lang="fr-BE" dirty="0" smtClean="0"/>
              <a:t>Award of contracts and subcontracting:</a:t>
            </a:r>
          </a:p>
          <a:p>
            <a:pPr marL="752475" lvl="1" indent="-342900" defTabSz="449437" eaLnBrk="1" hangingPunct="1">
              <a:spcBef>
                <a:spcPts val="600"/>
              </a:spcBef>
              <a:spcAft>
                <a:spcPts val="600"/>
              </a:spcAft>
              <a:buClr>
                <a:srgbClr val="0070C0"/>
              </a:buClr>
              <a:buFontTx/>
              <a:buChar char="-"/>
              <a:defRPr/>
            </a:pPr>
            <a:r>
              <a:rPr lang="fr-BE" sz="2200" b="0" dirty="0" smtClean="0"/>
              <a:t>procurement contract with value &gt;60.000€; 3 offers to be requested</a:t>
            </a:r>
          </a:p>
          <a:p>
            <a:pPr marL="752475" lvl="1" indent="-342900" defTabSz="449437" eaLnBrk="1" hangingPunct="1">
              <a:spcBef>
                <a:spcPts val="600"/>
              </a:spcBef>
              <a:spcAft>
                <a:spcPts val="600"/>
              </a:spcAft>
              <a:buClr>
                <a:srgbClr val="0070C0"/>
              </a:buClr>
              <a:buFontTx/>
              <a:buChar char="-"/>
              <a:defRPr/>
            </a:pPr>
            <a:r>
              <a:rPr lang="fr-BE" sz="2200" dirty="0" smtClean="0"/>
              <a:t>Procurement contract with </a:t>
            </a:r>
            <a:r>
              <a:rPr lang="fr-BE" sz="2200" smtClean="0"/>
              <a:t>value </a:t>
            </a:r>
            <a:r>
              <a:rPr lang="fr-BE" sz="2200"/>
              <a:t>&gt;</a:t>
            </a:r>
            <a:r>
              <a:rPr lang="fr-BE" sz="2200" smtClean="0"/>
              <a:t>125.000</a:t>
            </a:r>
            <a:r>
              <a:rPr lang="fr-BE" sz="2200" dirty="0" smtClean="0"/>
              <a:t>€; call for tender to publish</a:t>
            </a:r>
          </a:p>
          <a:p>
            <a:pPr marL="409575" lvl="1" indent="0" defTabSz="449437" eaLnBrk="1" hangingPunct="1">
              <a:spcBef>
                <a:spcPts val="600"/>
              </a:spcBef>
              <a:spcAft>
                <a:spcPts val="600"/>
              </a:spcAft>
              <a:buClr>
                <a:srgbClr val="0070C0"/>
              </a:buClr>
              <a:buNone/>
              <a:defRPr/>
            </a:pPr>
            <a:r>
              <a:rPr lang="fr-BE" sz="2400" b="0" dirty="0" smtClean="0"/>
              <a:t>=&gt; Best value for money and a</a:t>
            </a:r>
            <a:r>
              <a:rPr lang="fr-BE" sz="2400" dirty="0" smtClean="0"/>
              <a:t>bsence of conflict of interest</a:t>
            </a:r>
            <a:endParaRPr lang="fr-BE" sz="2400" b="0" dirty="0" smtClean="0"/>
          </a:p>
          <a:p>
            <a:pPr marL="265113" indent="-255588" defTabSz="449437" eaLnBrk="1" hangingPunct="1">
              <a:spcBef>
                <a:spcPts val="600"/>
              </a:spcBef>
              <a:spcAft>
                <a:spcPts val="600"/>
              </a:spcAft>
              <a:buClr>
                <a:srgbClr val="0070C0"/>
              </a:buClr>
              <a:defRPr/>
            </a:pPr>
            <a:r>
              <a:rPr lang="fr-BE" dirty="0"/>
              <a:t>Budget </a:t>
            </a:r>
            <a:r>
              <a:rPr lang="fr-BE" dirty="0" smtClean="0"/>
              <a:t>transfers </a:t>
            </a:r>
            <a:r>
              <a:rPr lang="fr-BE" b="0" dirty="0" smtClean="0"/>
              <a:t>between budget categories are allowed up to 20% of total eligible costs without amendment</a:t>
            </a:r>
            <a:endParaRPr lang="fr-BE" dirty="0" smtClean="0"/>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fr-BE" sz="2000" dirty="0" smtClean="0">
              <a:solidFill>
                <a:schemeClr val="bg1">
                  <a:lumMod val="50000"/>
                </a:schemeClr>
              </a:solidFill>
            </a:endParaRPr>
          </a:p>
          <a:p>
            <a:pPr marL="265113" indent="-255588" defTabSz="449437" eaLnBrk="1" hangingPunct="1">
              <a:spcBef>
                <a:spcPts val="600"/>
              </a:spcBef>
              <a:spcAft>
                <a:spcPts val="600"/>
              </a:spcAft>
              <a:buClr>
                <a:srgbClr val="0070C0"/>
              </a:buClr>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8</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7268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64704"/>
            <a:ext cx="9073008" cy="936625"/>
          </a:xfrm>
        </p:spPr>
        <p:txBody>
          <a:bodyPr/>
          <a:lstStyle/>
          <a:p>
            <a:r>
              <a:rPr lang="fr-BE" dirty="0" smtClean="0"/>
              <a:t>Financial report – Main changes</a:t>
            </a:r>
            <a:endParaRPr lang="en-GB" dirty="0"/>
          </a:p>
        </p:txBody>
      </p:sp>
      <p:sp>
        <p:nvSpPr>
          <p:cNvPr id="3" name="Content Placeholder 2"/>
          <p:cNvSpPr>
            <a:spLocks noGrp="1"/>
          </p:cNvSpPr>
          <p:nvPr>
            <p:ph idx="4294967295"/>
          </p:nvPr>
        </p:nvSpPr>
        <p:spPr>
          <a:xfrm>
            <a:off x="457200" y="1556792"/>
            <a:ext cx="8229600" cy="4536504"/>
          </a:xfrm>
        </p:spPr>
        <p:txBody>
          <a:bodyPr/>
          <a:lstStyle/>
          <a:p>
            <a:pPr marL="265113" indent="-255588" defTabSz="449437" eaLnBrk="1" hangingPunct="1">
              <a:spcBef>
                <a:spcPts val="600"/>
              </a:spcBef>
              <a:spcAft>
                <a:spcPts val="600"/>
              </a:spcAft>
              <a:buClr>
                <a:srgbClr val="0070C0"/>
              </a:buClr>
              <a:defRPr/>
            </a:pPr>
            <a:r>
              <a:rPr lang="fr-BE" dirty="0" smtClean="0"/>
              <a:t>Exchange rate option </a:t>
            </a:r>
            <a:r>
              <a:rPr lang="fr-BE" b="0" dirty="0" smtClean="0"/>
              <a:t>to select</a:t>
            </a:r>
          </a:p>
          <a:p>
            <a:pPr marL="265113" indent="-255588" defTabSz="449437" eaLnBrk="1" hangingPunct="1">
              <a:spcBef>
                <a:spcPts val="600"/>
              </a:spcBef>
              <a:spcAft>
                <a:spcPts val="600"/>
              </a:spcAft>
              <a:buClr>
                <a:srgbClr val="0070C0"/>
              </a:buClr>
              <a:defRPr/>
            </a:pPr>
            <a:r>
              <a:rPr lang="fr-BE" dirty="0" smtClean="0"/>
              <a:t>Supporting </a:t>
            </a:r>
            <a:r>
              <a:rPr lang="fr-BE" dirty="0"/>
              <a:t>documents to provide: </a:t>
            </a:r>
          </a:p>
          <a:p>
            <a:pPr marL="752475" lvl="1" indent="-342900" defTabSz="449437" eaLnBrk="1" hangingPunct="1">
              <a:spcBef>
                <a:spcPts val="600"/>
              </a:spcBef>
              <a:spcAft>
                <a:spcPts val="600"/>
              </a:spcAft>
              <a:buClr>
                <a:srgbClr val="0070C0"/>
              </a:buClr>
              <a:buFontTx/>
              <a:buChar char="-"/>
              <a:defRPr/>
            </a:pPr>
            <a:r>
              <a:rPr lang="fr-BE" sz="2200" dirty="0" smtClean="0"/>
              <a:t>Certificate </a:t>
            </a:r>
            <a:r>
              <a:rPr lang="fr-BE" sz="2200" dirty="0"/>
              <a:t>on </a:t>
            </a:r>
            <a:r>
              <a:rPr lang="fr-BE" sz="2200" dirty="0" smtClean="0"/>
              <a:t>financial </a:t>
            </a:r>
            <a:r>
              <a:rPr lang="fr-BE" sz="2200" dirty="0"/>
              <a:t>statement (if EU </a:t>
            </a:r>
            <a:r>
              <a:rPr lang="fr-BE" sz="2200" dirty="0" smtClean="0"/>
              <a:t>funding≥100.000</a:t>
            </a:r>
            <a:r>
              <a:rPr lang="fr-BE" sz="2200" dirty="0"/>
              <a:t>€</a:t>
            </a:r>
            <a:r>
              <a:rPr lang="fr-BE" sz="2200" dirty="0" smtClean="0"/>
              <a:t>)</a:t>
            </a:r>
          </a:p>
          <a:p>
            <a:pPr marL="409575" lvl="1" indent="0" defTabSz="449437" eaLnBrk="1" hangingPunct="1">
              <a:spcBef>
                <a:spcPts val="600"/>
              </a:spcBef>
              <a:spcAft>
                <a:spcPts val="600"/>
              </a:spcAft>
              <a:buClr>
                <a:srgbClr val="0070C0"/>
              </a:buClr>
              <a:buNone/>
              <a:defRPr/>
            </a:pPr>
            <a:r>
              <a:rPr lang="fr-BE" sz="2200" dirty="0" smtClean="0"/>
              <a:t>For organisations that do not have to submit a certificate on financial statement:</a:t>
            </a:r>
            <a:endParaRPr lang="fr-BE" sz="2200" dirty="0"/>
          </a:p>
          <a:p>
            <a:pPr marL="752475" lvl="1" indent="-342900" defTabSz="449437" eaLnBrk="1" hangingPunct="1">
              <a:spcBef>
                <a:spcPts val="600"/>
              </a:spcBef>
              <a:spcAft>
                <a:spcPts val="600"/>
              </a:spcAft>
              <a:buClr>
                <a:srgbClr val="0070C0"/>
              </a:buClr>
              <a:buFontTx/>
              <a:buChar char="-"/>
              <a:defRPr/>
            </a:pPr>
            <a:r>
              <a:rPr lang="fr-BE" sz="2200" dirty="0" smtClean="0"/>
              <a:t>Copies </a:t>
            </a:r>
            <a:r>
              <a:rPr lang="fr-BE" sz="2200" dirty="0"/>
              <a:t>of invoices for 3 highest items for each budget category (except for </a:t>
            </a:r>
            <a:r>
              <a:rPr lang="fr-BE" sz="2200" dirty="0" smtClean="0"/>
              <a:t>travel &amp; staff</a:t>
            </a:r>
            <a:r>
              <a:rPr lang="fr-BE" sz="2200" dirty="0"/>
              <a:t>)</a:t>
            </a:r>
          </a:p>
          <a:p>
            <a:pPr marL="752475" lvl="1" indent="-342900" defTabSz="449437" eaLnBrk="1" hangingPunct="1">
              <a:spcBef>
                <a:spcPts val="600"/>
              </a:spcBef>
              <a:spcAft>
                <a:spcPts val="600"/>
              </a:spcAft>
              <a:buClr>
                <a:srgbClr val="0070C0"/>
              </a:buClr>
              <a:buFontTx/>
              <a:buChar char="-"/>
              <a:defRPr/>
            </a:pPr>
            <a:r>
              <a:rPr lang="fr-BE" sz="2200" dirty="0"/>
              <a:t>Copies of contract/payslips and rate calculation table for staff not working full </a:t>
            </a:r>
            <a:r>
              <a:rPr lang="fr-BE" sz="2200" dirty="0" smtClean="0"/>
              <a:t>time on the WP and reporting the </a:t>
            </a:r>
            <a:r>
              <a:rPr lang="fr-BE" sz="2200" dirty="0"/>
              <a:t>highest </a:t>
            </a:r>
            <a:r>
              <a:rPr lang="fr-BE" sz="2200" dirty="0" smtClean="0"/>
              <a:t>cost</a:t>
            </a:r>
            <a:endParaRPr lang="fr-BE" sz="2200" dirty="0"/>
          </a:p>
          <a:p>
            <a:pPr marL="9525" indent="0" defTabSz="449437" eaLnBrk="1" hangingPunct="1">
              <a:spcBef>
                <a:spcPts val="600"/>
              </a:spcBef>
              <a:spcAft>
                <a:spcPts val="600"/>
              </a:spcAft>
              <a:buClr>
                <a:srgbClr val="0070C0"/>
              </a:buClr>
              <a:buNone/>
              <a:defRPr/>
            </a:pPr>
            <a:endParaRPr lang="en-GB" sz="2000" dirty="0">
              <a:solidFill>
                <a:schemeClr val="bg1">
                  <a:lumMod val="50000"/>
                </a:schemeClr>
              </a:solidFill>
            </a:endParaRPr>
          </a:p>
        </p:txBody>
      </p:sp>
      <p:sp>
        <p:nvSpPr>
          <p:cNvPr id="4" name="Footer Placeholder 3"/>
          <p:cNvSpPr>
            <a:spLocks noGrp="1"/>
          </p:cNvSpPr>
          <p:nvPr>
            <p:ph type="ftr" sz="quarter" idx="3"/>
          </p:nvPr>
        </p:nvSpPr>
        <p:spPr>
          <a:xfrm>
            <a:off x="251520" y="6309320"/>
            <a:ext cx="2895600" cy="476250"/>
          </a:xfrm>
        </p:spPr>
        <p:txBody>
          <a:bodyPr/>
          <a:lstStyle/>
          <a:p>
            <a:pPr>
              <a:defRPr/>
            </a:pPr>
            <a:r>
              <a:rPr lang="en-GB" dirty="0"/>
              <a:t>24 April 2015</a:t>
            </a:r>
          </a:p>
          <a:p>
            <a:pPr>
              <a:defRPr/>
            </a:pPr>
            <a:endParaRPr lang="en-GB" dirty="0"/>
          </a:p>
        </p:txBody>
      </p:sp>
      <p:sp>
        <p:nvSpPr>
          <p:cNvPr id="5" name="Slide Number Placeholder 4"/>
          <p:cNvSpPr>
            <a:spLocks noGrp="1"/>
          </p:cNvSpPr>
          <p:nvPr>
            <p:ph type="sldNum" sz="quarter" idx="4"/>
          </p:nvPr>
        </p:nvSpPr>
        <p:spPr>
          <a:xfrm>
            <a:off x="4067944" y="6237312"/>
            <a:ext cx="1008112" cy="476250"/>
          </a:xfrm>
        </p:spPr>
        <p:txBody>
          <a:bodyPr/>
          <a:lstStyle/>
          <a:p>
            <a:pPr>
              <a:defRPr/>
            </a:pPr>
            <a:fld id="{9C8D21B7-B314-438C-91E9-7FF9087DC078}" type="slidenum">
              <a:rPr lang="en-GB" smtClean="0"/>
              <a:pPr>
                <a:defRPr/>
              </a:pPr>
              <a:t>9</a:t>
            </a:fld>
            <a:endParaRPr lang="en-GB" dirty="0"/>
          </a:p>
        </p:txBody>
      </p:sp>
      <p:pic>
        <p:nvPicPr>
          <p:cNvPr id="6" name="Picture 5" descr="bandeau na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440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9757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7775</TotalTime>
  <Words>972</Words>
  <Application>Microsoft Office PowerPoint</Application>
  <PresentationFormat>On-screen Show (4:3)</PresentationFormat>
  <Paragraphs>185</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Courier New</vt:lpstr>
      <vt:lpstr>EC Square Sans Pro</vt:lpstr>
      <vt:lpstr>Verdana</vt:lpstr>
      <vt:lpstr>Webdings</vt:lpstr>
      <vt:lpstr>Wingdings</vt:lpstr>
      <vt:lpstr>Default Design</vt:lpstr>
      <vt:lpstr>Reporting requirements - contractual and financial issues</vt:lpstr>
      <vt:lpstr> </vt:lpstr>
      <vt:lpstr> </vt:lpstr>
      <vt:lpstr>Technical Report – Indicators</vt:lpstr>
      <vt:lpstr>Financial report – General information</vt:lpstr>
      <vt:lpstr>Financial report – General information</vt:lpstr>
      <vt:lpstr>Financial report – General information</vt:lpstr>
      <vt:lpstr>Financial report – General information</vt:lpstr>
      <vt:lpstr>Financial report – Main changes</vt:lpstr>
      <vt:lpstr>Financial report – Main changes</vt:lpstr>
      <vt:lpstr>Financial report – Eligible costs (art.II.19.1)</vt:lpstr>
      <vt:lpstr>Financial report – Eligible costs (art.II.19.1)</vt:lpstr>
      <vt:lpstr>Financial report – Common errors to avoid</vt:lpstr>
      <vt:lpstr> </vt:lpstr>
      <vt:lpstr> </vt:lpstr>
      <vt:lpstr>PowerPoint Presentation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Sandra Nsambi</cp:lastModifiedBy>
  <cp:revision>229</cp:revision>
  <cp:lastPrinted>2015-04-23T12:02:20Z</cp:lastPrinted>
  <dcterms:created xsi:type="dcterms:W3CDTF">2011-10-28T10:25:18Z</dcterms:created>
  <dcterms:modified xsi:type="dcterms:W3CDTF">2021-03-25T13:50:53Z</dcterms:modified>
</cp:coreProperties>
</file>