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500" r:id="rId3"/>
    <p:sldId id="489" r:id="rId4"/>
    <p:sldId id="490" r:id="rId5"/>
    <p:sldId id="493" r:id="rId6"/>
    <p:sldId id="491" r:id="rId7"/>
    <p:sldId id="492" r:id="rId8"/>
    <p:sldId id="494" r:id="rId9"/>
    <p:sldId id="495" r:id="rId10"/>
    <p:sldId id="498" r:id="rId11"/>
    <p:sldId id="496" r:id="rId12"/>
    <p:sldId id="497" r:id="rId13"/>
    <p:sldId id="501" r:id="rId14"/>
    <p:sldId id="49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E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3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19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1T16:54:25.4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1846 417 24575,'-13'-12'0,"-43"-42"0,46 47 0,0-1 0,0 2 0,0-1 0,-17-7 0,-26-9 0,-81-24 0,106 37 0,21 8 0,-1-1 0,1 0 0,-9-1 0,12 4 0,0-1 0,-1 1 0,0-1 0,1 0 0,0-1 0,-1 1 0,1 0 0,0-1 0,-1 0 0,-3-3 0,-3-3 0,-2 1 0,1 0 0,-19-9 0,17 11 0,2-1 0,-1-1 0,-18-14 0,17 11 0,1 1 0,-1 1 0,-1 0 0,-28-11 0,-64-17 0,103 35 0,-18-5 0,-1 2 0,0 0 0,-29-1 0,-70 3 0,107 2 0,-85-5 0,10-1 0,58 6 0,-51 0 0,66 1 0,0 1 0,-31 7 0,-71 30 0,100-31 0,1 0 0,0 2 0,1-1 0,-22 17 0,24-14 0,9-9 0,1 1 0,0 0 0,0 0 0,1 0 0,-6 7 0,-20 24 0,19-23 0,-18 26 0,20-24 0,1 0 0,0 0 0,2 1 0,0-1 0,0 2 0,1-1 0,1 1 0,1-1 0,-3 29 0,4-10 0,2 0 0,1 0 0,7 43 0,-6-66 0,1 0 0,1 0 0,0 0 0,0 0 0,2 0 0,-1-1 0,1 0 0,0-1 0,1 1 0,0-1 0,1 0 0,13 12 0,-3-5 0,-1-2 0,1-1 0,1 0 0,1-1 0,31 14 0,97 31 0,-3-2 0,-37-1 0,-59-29 0,-15-7 0,-14-6 0,22 8 0,24 0 0,-29-9 0,214 79 0,-223-80 0,35 11 0,-23-9 0,-18-4 0,-15-6 0,0 1 0,-1-1 0,1 0 0,11 2 0,9-2 0,0-1 0,49-6 0,-63 4 0,0-1 0,-1 0 0,1-2 0,-1 1 0,0-1 0,0-1 0,0 0 0,16-11 0,88-64 0,-64 43 0,-41 30 0,0-2 0,0 0 0,-1 0 0,0-1 0,13-17 0,-1 1 0,-16 18 0,0 1 0,10-17 0,-12 17 0,-1-1 0,0 1 0,0 0 0,-1-1 0,0 0 0,-1 1 0,2-13 0,-3-59 0,-1 40 0,1-128 0,-1 155 0,0-1 0,-1 2 0,-5-20 0,4 24 0,0 0 0,0 0 0,0 1 0,-7-10 0,-4-8 0,-1-4-1365,10 21-5461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1T16:54:29.1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2441 119 24575,'-49'-3'0,"-84"-14"0,32 2 0,75 10 0,0 0 0,0-3 0,-1 0 0,-39-19 0,53 21 0,-1 1 0,-1 0 0,1 1 0,-1 1 0,-1 0 0,-24-1 0,-78 4 0,52 2 0,-407-2 0,430 2 0,-73 13 0,73-9 0,-74 4 0,97-10 0,-47 0 0,0 1 0,-69 13 0,61 0 0,-1-3 0,-103 0 0,170-11 0,-2 0 0,1 1 0,0 1 0,1-1 0,-2 1 0,2 1 0,-1 0 0,0 1 0,1-1 0,0 2 0,0 0 0,0 0 0,1 0 0,-1 2 0,2-2 0,-16 16 0,-7 9 0,19-22 0,-14 18 0,22-22 0,1-1 0,0 0 0,0 1 0,-1 0 0,1 0 0,0-1 0,1 1 0,-1 1 0,0 6 0,0 12 0,0 0 0,1 1 0,4 23 0,-2-2 0,0-2 0,1 0 0,2 0 0,11 44 0,-11-71 0,1 0 0,0 1 0,2-1 0,-1 0 0,2-1 0,0 0 0,0 0 0,2-1 0,0 0 0,21 20 0,-17-20 0,1-2 0,1 0 0,-1 1 0,2-3 0,22 10 0,93 35 0,70 11 0,-168-59 0,1 0 0,-1-3 0,64 2 0,49 6 0,-110-11 0,82 6 0,271 3 0,-261-11 0,-45 2 0,89-3 0,-99-6 0,-28 2 0,-17 1 0,35-10 0,-12 3 0,-19 3 0,1-2 0,57-28 0,-82 36 0,0-1 0,-1-1 0,1 1 0,-1-1 0,0-1 0,0 1 0,-2-2 0,2 2 0,-1-3 0,10-11 0,-10 10 0,0 2 0,0-2 0,0 3 0,16-14 0,-14 15 0,-1-2 0,0 1 0,-1-2 0,0 1 0,9-13 0,-8 9 0,-1-1 0,-1 1 0,1-2 0,-2 1 0,0-1 0,-1 1 0,0-1 0,-1 0 0,0 0 0,0 0 0,-2-1 0,0-14 0,-1 19 0,2 1 0,-1-1 0,1 0 0,0 1 0,6-14 0,-4 10 0,5-23 0,-5 4 0,-2 0 0,-2 1 0,-1-1 0,-1 0 0,-11-57 0,12 85 8,0 1 1,0-1-1,0 0 0,0 0 0,1 0 1,-2 1-1,1 0 0,-1-1 0,0 0 0,0 1 1,0 0-1,0 0 0,-1-3 0,-4-1-338,0 2-1,0-1 1,-10-5-1,16 9 173,-10-5-6668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1T16:54:33.2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2180 395 24575,'-15'0'0,"1"0"0,-2-1 0,2 0 0,0-1 0,-1-1 0,-19-6 0,-93-45 0,-8-3 0,67 40 0,54 15 0,0-2 0,0 0 0,-1 0 0,2-1 0,-1 0 0,-15-9 0,-45-23 0,64 32 0,0-1 0,0 1 0,0 1 0,0 0 0,-14-4 0,12 4 0,-19-8 0,-3-2 0,-5 0 0,-10-3 0,30 11 0,-22-11 0,21 9 0,-23-7 0,3 6 0,-64-7 0,-43 6 0,-105 8 0,234 3 0,0 1 0,-1 0 0,1 1 0,1 2 0,-1-1 0,1 1 0,0 2 0,0 0 0,-24 13 0,-99 67 0,124-76 0,1 1 0,0 0 0,1 1 0,-24 28 0,0 0 0,-9 11 0,-13 11 0,55-58 0,1 0 0,-1 0 0,1 1 0,-1-1 0,2 0 0,-1 2 0,1-2 0,0 1 0,-2 8 0,2-5 0,0 0 0,1 0 0,1 1 0,-1-1 0,1 18 0,5 163 0,-4-183 0,1-2 0,0 0 0,0 2 0,1-2 0,0 0 0,0 1 0,0-1 0,1 1 0,0-1 0,0-1 0,0 2 0,0-2 0,8 8 0,3 2 0,2 0 0,26 19 0,-26-22 0,24 18 0,76 40 0,51 10 0,-40-30 0,-100-40 0,2 0 0,-1-1 0,2-1 0,-1-3 0,40 3 0,123-5 0,-130-3 0,283-1 0,-322 2 0,31 8 0,-29-5 0,24 2 0,-22-5 0,-9 0 0,-1 0 0,1 1 0,-1 0 0,1 2 0,-1 0 0,18 6 0,-13-1 0,2-2 0,-2-1 0,1 0 0,0-2 0,1 0 0,32-1 0,-24-2 0,163-3 0,-178 2 0,0-1 0,-1 1 0,1-3 0,23-7 0,-37 10 0,0 1 0,-1-2 0,0 1 0,1-1 0,0 1 0,-2-1 0,2 1 0,-1-1 0,0 0 0,-1 0 0,1 0 0,0 0 0,0-1 0,0 1 0,-2 0 0,2 0 0,-1-1 0,0 0 0,1 1 0,-1-1 0,-1 0 0,1 1 0,0-5 0,0-5 0,0-1 0,-1 1 0,0-1 0,-2-12 0,1 5 0,-2-175 0,3 147 0,-1 34 0,0 2 0,-4-21 0,1 17 0,0-18 0,4 25 0,-1 1 0,0-1 0,-1 1 0,0-1 0,1 1 0,-5-8 0,0-1 0,-5-26 0,9 30 0,-1 0 0,-1 0 0,0 1 0,-10-20 0,5 16-455,-2 0 0,-14-15 0,14 18-6371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1T16:54:42.1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1T16:54:50.8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1T16:54:51.5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A7D39-15F4-42F0-B25B-DA09CD5D4B21}" type="datetimeFigureOut">
              <a:rPr lang="LID4096" smtClean="0"/>
              <a:t>06/22/2022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2A44B-9072-4CF3-9D23-5D21657EE01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41013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93125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5878727" y="6106066"/>
            <a:ext cx="434546" cy="365125"/>
          </a:xfrm>
        </p:spPr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524000" y="1594320"/>
            <a:ext cx="9144000" cy="2402826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456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733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5178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86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559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4451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753232"/>
            <a:ext cx="10515600" cy="133641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615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364" y="2733912"/>
            <a:ext cx="3610947" cy="1390176"/>
          </a:xfrm>
        </p:spPr>
        <p:txBody>
          <a:bodyPr anchor="ctr"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806746" y="6313343"/>
            <a:ext cx="434546" cy="365125"/>
          </a:xfrm>
        </p:spPr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4703763" y="735012"/>
            <a:ext cx="6640512" cy="538797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70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22417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47829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786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33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97035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28367"/>
            <a:ext cx="10515600" cy="10728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72281"/>
            <a:ext cx="10515600" cy="4504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78727" y="6288630"/>
            <a:ext cx="434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F4542-F724-4CD7-B8C1-4F63B0DAD2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03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7">
          <p15:clr>
            <a:srgbClr val="F26B43"/>
          </p15:clr>
        </p15:guide>
        <p15:guide id="2" pos="1209">
          <p15:clr>
            <a:srgbClr val="F26B43"/>
          </p15:clr>
        </p15:guide>
        <p15:guide id="3" orient="horz" pos="3961">
          <p15:clr>
            <a:srgbClr val="F26B43"/>
          </p15:clr>
        </p15:guide>
        <p15:guide id="4" orient="horz" pos="4178">
          <p15:clr>
            <a:srgbClr val="F26B43"/>
          </p15:clr>
        </p15:guide>
        <p15:guide id="5" pos="7151">
          <p15:clr>
            <a:srgbClr val="F26B43"/>
          </p15:clr>
        </p15:guide>
        <p15:guide id="6" orient="horz" pos="1049">
          <p15:clr>
            <a:srgbClr val="F26B43"/>
          </p15:clr>
        </p15:guide>
        <p15:guide id="7" orient="horz" pos="264">
          <p15:clr>
            <a:srgbClr val="F26B43"/>
          </p15:clr>
        </p15:guide>
        <p15:guide id="8" orient="horz" pos="952">
          <p15:clr>
            <a:srgbClr val="F26B43"/>
          </p15:clr>
        </p15:guide>
        <p15:guide id="9" orient="horz" pos="3879">
          <p15:clr>
            <a:srgbClr val="F26B43"/>
          </p15:clr>
        </p15:guide>
        <p15:guide id="10" orient="horz" pos="3926">
          <p15:clr>
            <a:srgbClr val="F26B43"/>
          </p15:clr>
        </p15:guide>
        <p15:guide id="11" pos="587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customXml" Target="../ink/ink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up.ub.gu.se/publication/23034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i-FI" dirty="0"/>
              <a:t>Otto Toivanen</a:t>
            </a:r>
          </a:p>
          <a:p>
            <a:pPr algn="ctr"/>
            <a:r>
              <a:rPr lang="fi-FI" dirty="0"/>
              <a:t>Aalto University, Helsinki GSE &amp; CEPR</a:t>
            </a:r>
          </a:p>
          <a:p>
            <a:pPr algn="ctr"/>
            <a:r>
              <a:rPr lang="fi-FI" dirty="0"/>
              <a:t>23.6.2022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545" y="1109113"/>
            <a:ext cx="9144000" cy="2402826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What can we learn from legal cartels for competition policy?</a:t>
            </a:r>
            <a:endParaRPr lang="fi-FI" sz="5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0DCA6-0E18-E67B-4F30-04E8E186AD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0203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76785-B207-0F07-1351-B701032DC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cartels are there?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EFBF1-D1D1-C330-8510-D5B1836A9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cartels are observed in the Finnish registry only occasionally.</a:t>
            </a:r>
          </a:p>
          <a:p>
            <a:endParaRPr lang="en-US" dirty="0"/>
          </a:p>
          <a:p>
            <a:r>
              <a:rPr lang="en-US" dirty="0">
                <a:sym typeface="Wingdings" panose="05000000000000000000" pitchFamily="2" charset="2"/>
              </a:rPr>
              <a:t> outside observer cannot always know whether the cartel is “alive” or not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 HST use a Hidden Markov model  + a base model of cartels to deal with the problem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Key in the model are transition probabilities from one state (“cartel”) to another state (“no cartel”, “unknown”)</a:t>
            </a:r>
            <a:endParaRPr lang="en-US" dirty="0"/>
          </a:p>
          <a:p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AE640-9395-7249-74C4-69DE2EC30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040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6C746-A6DE-8FD2-14B1-849F4915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cartels are there? (HST </a:t>
            </a:r>
            <a:r>
              <a:rPr lang="en-US" dirty="0" err="1"/>
              <a:t>AEJMicro</a:t>
            </a:r>
            <a:r>
              <a:rPr lang="en-US" dirty="0"/>
              <a:t> 2018)</a:t>
            </a:r>
            <a:endParaRPr lang="LID4096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B3B2659-1130-C843-C622-01D9194301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1188" y="933799"/>
            <a:ext cx="8682162" cy="497865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ABCFD-C161-C800-EACD-9DFF9D8034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11</a:t>
            </a:fld>
            <a:endParaRPr lang="fi-FI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8448EA0-9637-307E-D30E-6CAFAB6712F6}"/>
                  </a:ext>
                </a:extLst>
              </p14:cNvPr>
              <p14:cNvContentPartPr/>
              <p14:nvPr/>
            </p14:nvContentPartPr>
            <p14:xfrm>
              <a:off x="4620736" y="2320475"/>
              <a:ext cx="686268" cy="454522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8448EA0-9637-307E-D30E-6CAFAB6712F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11735" y="2311478"/>
                <a:ext cx="703911" cy="4721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C91DFCA-4EBE-F3FD-1DF0-63FD257644CF}"/>
                  </a:ext>
                </a:extLst>
              </p14:cNvPr>
              <p14:cNvContentPartPr/>
              <p14:nvPr/>
            </p14:nvContentPartPr>
            <p14:xfrm>
              <a:off x="5757240" y="2862570"/>
              <a:ext cx="927339" cy="392633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C91DFCA-4EBE-F3FD-1DF0-63FD257644C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748240" y="2853565"/>
                <a:ext cx="944979" cy="4102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BB64B50-BE1B-840E-7F5F-A55B1F4EF701}"/>
                  </a:ext>
                </a:extLst>
              </p14:cNvPr>
              <p14:cNvContentPartPr/>
              <p14:nvPr/>
            </p14:nvContentPartPr>
            <p14:xfrm>
              <a:off x="7169494" y="3390804"/>
              <a:ext cx="821186" cy="432966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BB64B50-BE1B-840E-7F5F-A55B1F4EF70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60494" y="3381806"/>
                <a:ext cx="838827" cy="4506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DC925BC-DD2E-9A17-BD2B-D0E8A381269B}"/>
                  </a:ext>
                </a:extLst>
              </p14:cNvPr>
              <p14:cNvContentPartPr/>
              <p14:nvPr/>
            </p14:nvContentPartPr>
            <p14:xfrm>
              <a:off x="7262479" y="3378542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DC925BC-DD2E-9A17-BD2B-D0E8A381269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253479" y="33699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F65215D-325B-9D3C-442A-B15A10FCBEE2}"/>
                  </a:ext>
                </a:extLst>
              </p14:cNvPr>
              <p14:cNvContentPartPr/>
              <p14:nvPr/>
            </p14:nvContentPartPr>
            <p14:xfrm>
              <a:off x="4986559" y="2238422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F65215D-325B-9D3C-442A-B15A10FCBEE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77919" y="22297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3478B08-395F-B741-D422-52CB9E559362}"/>
                  </a:ext>
                </a:extLst>
              </p14:cNvPr>
              <p14:cNvContentPartPr/>
              <p14:nvPr/>
            </p14:nvContentPartPr>
            <p14:xfrm>
              <a:off x="4892239" y="2211782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3478B08-395F-B741-D422-52CB9E55936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83239" y="220314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813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B37F9-A798-4C1A-60B3-64C2EF459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cartels are there? (HST </a:t>
            </a:r>
            <a:r>
              <a:rPr lang="en-US" dirty="0" err="1"/>
              <a:t>AEJMicro</a:t>
            </a:r>
            <a:r>
              <a:rPr lang="en-US" dirty="0"/>
              <a:t> 2018)</a:t>
            </a:r>
            <a:endParaRPr lang="LID4096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960D63C-BA10-A036-6D10-0E50703EE2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9261" y="1208691"/>
            <a:ext cx="8893477" cy="471388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30AF3-ED8A-8F12-D139-9366764665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9556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4C803-C10A-2101-6915-ACAA65B42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cartels are there? (HST </a:t>
            </a:r>
            <a:r>
              <a:rPr lang="en-US" dirty="0" err="1"/>
              <a:t>AEJMicro</a:t>
            </a:r>
            <a:r>
              <a:rPr lang="en-US" dirty="0"/>
              <a:t> 2018)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A0969-3404-AED0-292D-8753E3D62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increase in the number of cartels is not due to the demand shock in the early 1970s (oil crises)</a:t>
            </a:r>
          </a:p>
          <a:p>
            <a:endParaRPr lang="en-US" dirty="0"/>
          </a:p>
          <a:p>
            <a:r>
              <a:rPr lang="en-US" dirty="0"/>
              <a:t>Industry price-cost margin positively associated with P(cartel) </a:t>
            </a:r>
          </a:p>
          <a:p>
            <a:endParaRPr lang="en-US" dirty="0"/>
          </a:p>
          <a:p>
            <a:r>
              <a:rPr lang="en-US" dirty="0">
                <a:sym typeface="Wingdings" panose="05000000000000000000" pitchFamily="2" charset="2"/>
              </a:rPr>
              <a:t> legal cartels harmful at least in a static sense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Essentially all Finnish manufacturing cartelized by end of 1980s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Advantage of the methodology: could be applied to data on legal cartels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0441B-FADB-0231-D5D5-1F63773232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3807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7485A-B1D5-2698-4FA5-5BADFE0DF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Natural experiments – potentially very useful for competition policy analysis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B55B4-D148-B75B-7F6A-2888B2F36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Norwegian oil discovery (HST, ongoing work)</a:t>
            </a:r>
          </a:p>
          <a:p>
            <a:endParaRPr lang="en-US" dirty="0"/>
          </a:p>
          <a:p>
            <a:r>
              <a:rPr lang="en-US" dirty="0"/>
              <a:t>Introduction of leniency (Dong, Massa, </a:t>
            </a:r>
            <a:r>
              <a:rPr lang="en-US" dirty="0" err="1"/>
              <a:t>Zaldokas</a:t>
            </a:r>
            <a:r>
              <a:rPr lang="en-US" dirty="0"/>
              <a:t>, 2019. The effects of global leniency programs on margins and mergers, </a:t>
            </a:r>
            <a:r>
              <a:rPr lang="en-US" i="1" dirty="0"/>
              <a:t>RAND Journal of Economics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Banning cartels (e.g. </a:t>
            </a:r>
            <a:r>
              <a:rPr lang="en-US" dirty="0" err="1"/>
              <a:t>Symeonidis</a:t>
            </a:r>
            <a:r>
              <a:rPr lang="en-US"/>
              <a:t>, </a:t>
            </a:r>
            <a:r>
              <a:rPr lang="en-US" dirty="0"/>
              <a:t>2008. The effect of competition on wages and productivity: Evidence from the United Kingdom, </a:t>
            </a:r>
            <a:r>
              <a:rPr lang="en-US" i="1" dirty="0"/>
              <a:t>Review of Economics and Statistics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31EB2-68DE-77C9-ABC9-6C429EB03B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60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9821B-898B-A21C-EEB8-835E746C4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4B3C0-474C-A5C7-F1FE-7701C5A1A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study legal cartels?</a:t>
            </a:r>
          </a:p>
          <a:p>
            <a:endParaRPr lang="en-US" dirty="0"/>
          </a:p>
          <a:p>
            <a:r>
              <a:rPr lang="en-US" dirty="0"/>
              <a:t>Some examples of studies using data on legal cartel</a:t>
            </a:r>
          </a:p>
          <a:p>
            <a:endParaRPr lang="en-US" dirty="0"/>
          </a:p>
          <a:p>
            <a:r>
              <a:rPr lang="en-US" dirty="0"/>
              <a:t>Quasi-experiments in competition policy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23B0D-4738-F0B5-4BFB-AA67E11397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142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BDB5-807D-49BA-AA5E-20128DF7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Elusive cartels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C68F9-59E3-46CE-970E-2C76E43C9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Antitrust continues to be of major importance</a:t>
            </a:r>
          </a:p>
          <a:p>
            <a:endParaRPr lang="en-US" dirty="0"/>
          </a:p>
          <a:p>
            <a:r>
              <a:rPr lang="en-US" dirty="0"/>
              <a:t>Illegal cartels are a challenging object:</a:t>
            </a:r>
          </a:p>
          <a:p>
            <a:pPr lvl="1"/>
            <a:r>
              <a:rPr lang="en-US" dirty="0"/>
              <a:t>We know a lot about the exposed illegal cartels</a:t>
            </a:r>
          </a:p>
          <a:p>
            <a:pPr lvl="1"/>
            <a:r>
              <a:rPr lang="en-US" dirty="0"/>
              <a:t>We know nothing about the unexposed illegal cartels</a:t>
            </a:r>
          </a:p>
          <a:p>
            <a:endParaRPr lang="en-US" dirty="0"/>
          </a:p>
          <a:p>
            <a:r>
              <a:rPr lang="en-US" dirty="0"/>
              <a:t>Q1: Is there a cartel in market </a:t>
            </a:r>
            <a:r>
              <a:rPr lang="en-US" i="1" dirty="0"/>
              <a:t>m</a:t>
            </a:r>
            <a:r>
              <a:rPr lang="en-US" dirty="0"/>
              <a:t> in period </a:t>
            </a:r>
            <a:r>
              <a:rPr lang="en-US" i="1" dirty="0"/>
              <a:t>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Q2: In what dimensions are the exposed (il)legal cartels a non-random sample of all cartels?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4A9091-785A-76A0-4CF8-37C1CFBD65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091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05BF9-7B80-059C-6E57-425C390B4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Upside of legal cartels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6CE6-54F9-9D89-527C-98702A413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Contrary to what one might think, legal cartels are not an aberration</a:t>
            </a:r>
          </a:p>
          <a:p>
            <a:endParaRPr lang="en-US" dirty="0"/>
          </a:p>
          <a:p>
            <a:r>
              <a:rPr lang="en-US" dirty="0"/>
              <a:t>Sherman act in 1890…</a:t>
            </a:r>
          </a:p>
          <a:p>
            <a:endParaRPr lang="en-US" dirty="0"/>
          </a:p>
          <a:p>
            <a:r>
              <a:rPr lang="en-US" dirty="0"/>
              <a:t>Cartels became illegal in Finland, Sweden, Norway, Austria in the 90s</a:t>
            </a:r>
          </a:p>
          <a:p>
            <a:endParaRPr lang="en-US" dirty="0"/>
          </a:p>
          <a:p>
            <a:r>
              <a:rPr lang="en-US" dirty="0"/>
              <a:t>…1990s</a:t>
            </a:r>
          </a:p>
          <a:p>
            <a:endParaRPr lang="en-US" dirty="0"/>
          </a:p>
          <a:p>
            <a:r>
              <a:rPr lang="en-US" dirty="0"/>
              <a:t>See e.g. </a:t>
            </a:r>
            <a:r>
              <a:rPr lang="en-GB" dirty="0" err="1"/>
              <a:t>Fellman</a:t>
            </a:r>
            <a:r>
              <a:rPr lang="en-GB" dirty="0"/>
              <a:t>, Susanna, Martin, Shanahan (eds.) 2016. </a:t>
            </a:r>
            <a:r>
              <a:rPr lang="en-GB" i="1" dirty="0">
                <a:hlinkClick r:id="rId2"/>
              </a:rPr>
              <a:t>Regulating Competition - Cartel registers in the twentieth-century world</a:t>
            </a:r>
            <a:r>
              <a:rPr lang="en-GB" dirty="0"/>
              <a:t>. Explorations in Economic History. Routledge.</a:t>
            </a:r>
            <a:endParaRPr lang="LID4096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5D721-A9B5-B4A2-7932-8083D2E8D8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64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04CD4-2F79-96C9-8B0B-481BADAE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Upside of legal cartels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147A1-F5C3-6837-EABC-393512EF9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to modernity: Legal cartels provide a counterfactual: how many cartels and of what type would be observe </a:t>
            </a:r>
            <a:r>
              <a:rPr lang="en-US" b="1" dirty="0"/>
              <a:t>in the absence of antitrust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Many things observable that usually not available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1A3AE-55BC-6A5A-47A1-1C5B47795B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98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56AD7-F060-3E1D-2DDF-5C379C64B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Upside of legal cartels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B0651-8C98-D75A-78C6-6BD8D6336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45" y="1319645"/>
            <a:ext cx="10719955" cy="4857318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Data source: In many countries, cartels were required to register.</a:t>
            </a:r>
          </a:p>
          <a:p>
            <a:endParaRPr lang="en-US" dirty="0"/>
          </a:p>
          <a:p>
            <a:r>
              <a:rPr lang="en-US" dirty="0"/>
              <a:t>Large numbers of cartels observed:</a:t>
            </a:r>
          </a:p>
          <a:p>
            <a:pPr lvl="1"/>
            <a:r>
              <a:rPr lang="en-US" dirty="0"/>
              <a:t>Finland: some 900 cartels</a:t>
            </a:r>
          </a:p>
          <a:p>
            <a:pPr lvl="1"/>
            <a:r>
              <a:rPr lang="en-US" dirty="0"/>
              <a:t>Norway: close to 500</a:t>
            </a:r>
          </a:p>
          <a:p>
            <a:pPr lvl="1"/>
            <a:r>
              <a:rPr lang="en-US" dirty="0"/>
              <a:t>Austria: 120+</a:t>
            </a:r>
          </a:p>
          <a:p>
            <a:pPr lvl="1"/>
            <a:endParaRPr lang="en-US" dirty="0"/>
          </a:p>
          <a:p>
            <a:r>
              <a:rPr lang="en-US" dirty="0"/>
              <a:t>Many characteristics of cartels are observed:</a:t>
            </a:r>
          </a:p>
          <a:p>
            <a:pPr lvl="1"/>
            <a:r>
              <a:rPr lang="en-US" dirty="0"/>
              <a:t>Cartel contracts observed and also codified for several countries.</a:t>
            </a:r>
          </a:p>
          <a:p>
            <a:pPr lvl="1"/>
            <a:r>
              <a:rPr lang="en-US" dirty="0"/>
              <a:t>See e.g. Hyytinen, Steen and Toivanen, 2019. An anatomy of cartel contracts, </a:t>
            </a:r>
            <a:r>
              <a:rPr lang="en-US" i="1" dirty="0"/>
              <a:t>Economic Journal </a:t>
            </a:r>
            <a:r>
              <a:rPr lang="en-US" dirty="0"/>
              <a:t>and</a:t>
            </a:r>
          </a:p>
          <a:p>
            <a:pPr lvl="1"/>
            <a:r>
              <a:rPr lang="en-US" dirty="0"/>
              <a:t>Fink, Schmidt-</a:t>
            </a:r>
            <a:r>
              <a:rPr lang="en-US" dirty="0" err="1"/>
              <a:t>Dengler</a:t>
            </a:r>
            <a:r>
              <a:rPr lang="en-US" dirty="0"/>
              <a:t>, Stahl and Zulehner, 2017. Registered cartels in Austria: an overview, </a:t>
            </a:r>
            <a:r>
              <a:rPr lang="en-US" i="1" dirty="0"/>
              <a:t>European Journal of Political Economy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Also of potential interest: an older descriptive literature (see HST 2019 Table A1 for 13 references)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52BDE-7ECB-159A-52DE-3656FE7EB8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0649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D388A-B2A7-3CE0-7D31-CAF3D4659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510" y="428367"/>
            <a:ext cx="10581290" cy="754047"/>
          </a:xfrm>
        </p:spPr>
        <p:txBody>
          <a:bodyPr/>
          <a:lstStyle/>
          <a:p>
            <a:r>
              <a:rPr lang="en-US" dirty="0"/>
              <a:t>What do cartels look like? (HST EJ2019)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7E964-FDCB-E072-2DD7-07BF62B4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890" y="1133922"/>
            <a:ext cx="10515600" cy="513871"/>
          </a:xfrm>
        </p:spPr>
        <p:txBody>
          <a:bodyPr>
            <a:noAutofit/>
          </a:bodyPr>
          <a:lstStyle/>
          <a:p>
            <a:r>
              <a:rPr lang="en-US" dirty="0"/>
              <a:t>Useful for competition policy: what to look for and where?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7C8E2-45DD-DEF8-ADEA-3D49508FD9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7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7500EE-B1FE-5601-D6B2-A7864A508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697" y="2005145"/>
            <a:ext cx="8943152" cy="416060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F376F8A-2135-9942-1E56-F67C8D8D10A9}"/>
              </a:ext>
            </a:extLst>
          </p:cNvPr>
          <p:cNvSpPr/>
          <p:nvPr/>
        </p:nvSpPr>
        <p:spPr>
          <a:xfrm>
            <a:off x="4104290" y="3063766"/>
            <a:ext cx="5218386" cy="2627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CC7911-9677-B31B-5635-C807FD390032}"/>
              </a:ext>
            </a:extLst>
          </p:cNvPr>
          <p:cNvSpPr/>
          <p:nvPr/>
        </p:nvSpPr>
        <p:spPr>
          <a:xfrm>
            <a:off x="4104290" y="3430395"/>
            <a:ext cx="5218386" cy="42690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53899F-A403-8D2E-B13C-9F89AC061F36}"/>
              </a:ext>
            </a:extLst>
          </p:cNvPr>
          <p:cNvSpPr/>
          <p:nvPr/>
        </p:nvSpPr>
        <p:spPr>
          <a:xfrm>
            <a:off x="4104290" y="3961167"/>
            <a:ext cx="5218386" cy="24822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E1545B-585F-4FF5-A39D-06F22F427F09}"/>
              </a:ext>
            </a:extLst>
          </p:cNvPr>
          <p:cNvSpPr/>
          <p:nvPr/>
        </p:nvSpPr>
        <p:spPr>
          <a:xfrm>
            <a:off x="4104290" y="4547219"/>
            <a:ext cx="5218386" cy="42690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6285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DC7F4-BE28-79F9-CDDB-3FA21A96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cartels look like? (HST EJ2019)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B9E1-2CC2-A8AF-400E-3BAEF3A8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Quota cartels have </a:t>
            </a:r>
          </a:p>
          <a:p>
            <a:pPr lvl="1"/>
            <a:r>
              <a:rPr lang="en-US" dirty="0"/>
              <a:t>More complicated contracts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Contract enforcement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Clauses on non-cartel supply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Dispute resolution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6DBC6-B08E-FBA4-48ED-E8A9574F96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18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BA98B-95E1-B9A5-00DD-59B017FC7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cartels are there?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15982-DC43-872C-2DB3-8182F7DE2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question for antitrust (Q1): Is there a cartel in a given market at a given point in time?</a:t>
            </a:r>
          </a:p>
          <a:p>
            <a:endParaRPr lang="en-US" dirty="0"/>
          </a:p>
          <a:p>
            <a:r>
              <a:rPr lang="en-US" dirty="0"/>
              <a:t>Hyytinen, Steen and Toivanen, 2018. Cartels uncovered, </a:t>
            </a:r>
            <a:r>
              <a:rPr lang="en-US" i="1" dirty="0"/>
              <a:t>American Economic Journal: Microeconomics</a:t>
            </a:r>
          </a:p>
          <a:p>
            <a:endParaRPr lang="en-US" dirty="0"/>
          </a:p>
          <a:p>
            <a:r>
              <a:rPr lang="en-US" dirty="0"/>
              <a:t>HST study 193 Finnish manufacturing cartels</a:t>
            </a:r>
          </a:p>
          <a:p>
            <a:endParaRPr lang="en-US" dirty="0"/>
          </a:p>
          <a:p>
            <a:r>
              <a:rPr lang="en-US" dirty="0"/>
              <a:t>HST study how many cartels there were when there was no antitrust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D0BF7-2F21-F528-3A37-9A257123C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F4542-F724-4CD7-B8C1-4F63B0DAD298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729370"/>
      </p:ext>
    </p:extLst>
  </p:cSld>
  <p:clrMapOvr>
    <a:masterClrMapping/>
  </p:clrMapOvr>
</p:sld>
</file>

<file path=ppt/theme/theme1.xml><?xml version="1.0" encoding="utf-8"?>
<a:theme xmlns:a="http://schemas.openxmlformats.org/drawingml/2006/main" name="GSE_theme">
  <a:themeElements>
    <a:clrScheme name="Helsinki GS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00B14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SE_theme" id="{DF7326BF-0C79-4AF6-B323-C386D03EFECA}" vid="{7009525C-BACB-4F4D-91E9-AB5F6A559E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GSE_theme</Template>
  <TotalTime>34</TotalTime>
  <Words>706</Words>
  <Application>Microsoft Office PowerPoint</Application>
  <PresentationFormat>Widescreen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GSE_theme</vt:lpstr>
      <vt:lpstr>What can we learn from legal cartels for competition policy?</vt:lpstr>
      <vt:lpstr>Contents</vt:lpstr>
      <vt:lpstr>Elusive cartels</vt:lpstr>
      <vt:lpstr>Upside of legal cartels</vt:lpstr>
      <vt:lpstr>Upside of legal cartels</vt:lpstr>
      <vt:lpstr>Upside of legal cartels</vt:lpstr>
      <vt:lpstr>What do cartels look like? (HST EJ2019)</vt:lpstr>
      <vt:lpstr>What do cartels look like? (HST EJ2019)</vt:lpstr>
      <vt:lpstr>How many cartels are there?</vt:lpstr>
      <vt:lpstr>How many cartels are there?</vt:lpstr>
      <vt:lpstr>How many cartels are there? (HST AEJMicro 2018)</vt:lpstr>
      <vt:lpstr>How many cartels are there? (HST AEJMicro 2018)</vt:lpstr>
      <vt:lpstr>How many cartels are there? (HST AEJMicro 2018)</vt:lpstr>
      <vt:lpstr>Natural experiments – potentially very useful for competition policy analysis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Nurmi Eero</dc:creator>
  <cp:lastModifiedBy>Toivanen Otto</cp:lastModifiedBy>
  <cp:revision>205</cp:revision>
  <dcterms:created xsi:type="dcterms:W3CDTF">2020-06-12T07:31:33Z</dcterms:created>
  <dcterms:modified xsi:type="dcterms:W3CDTF">2022-06-22T12:28:13Z</dcterms:modified>
</cp:coreProperties>
</file>