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8" r:id="rId2"/>
    <p:sldId id="285" r:id="rId3"/>
    <p:sldId id="286" r:id="rId4"/>
    <p:sldId id="287" r:id="rId5"/>
    <p:sldId id="290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>
      <p:cViewPr varScale="1">
        <p:scale>
          <a:sx n="88" d="100"/>
          <a:sy n="88" d="100"/>
        </p:scale>
        <p:origin x="446" y="53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Update/add/delete parts of the</a:t>
            </a:r>
            <a:r>
              <a:rPr lang="en-IE" baseline="0" dirty="0" smtClean="0"/>
              <a:t> copy right notice where appropriate.</a:t>
            </a:r>
          </a:p>
          <a:p>
            <a:r>
              <a:rPr lang="en-IE" baseline="0" dirty="0" smtClean="0"/>
              <a:t>More information: </a:t>
            </a:r>
            <a:r>
              <a:rPr lang="en-GB" dirty="0" smtClean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dirty="0" smtClean="0"/>
              <a:t>Estimating the costs of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 smtClean="0"/>
              <a:t>non-competition –</a:t>
            </a:r>
            <a:br>
              <a:rPr lang="en-GB" sz="4800" dirty="0" smtClean="0"/>
            </a:br>
            <a:r>
              <a:rPr lang="en-GB" sz="4800" dirty="0" smtClean="0"/>
              <a:t>Welcome </a:t>
            </a:r>
            <a:r>
              <a:rPr lang="en-GB" sz="4800" dirty="0"/>
              <a:t>and introduction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Virtual workshop 23/6/2022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247736" cy="528998"/>
          </a:xfrm>
        </p:spPr>
        <p:txBody>
          <a:bodyPr/>
          <a:lstStyle/>
          <a:p>
            <a:pPr algn="just"/>
            <a:r>
              <a:rPr lang="en-GB" dirty="0" smtClean="0"/>
              <a:t>Thomas Deisenhofer, Principal Adviser ex post economic evaluation, DG COMP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64480" y="1920240"/>
            <a:ext cx="6604000" cy="491426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898900"/>
          </a:xfrm>
        </p:spPr>
        <p:txBody>
          <a:bodyPr/>
          <a:lstStyle/>
          <a:p>
            <a:r>
              <a:rPr lang="fr-BE" b="1" dirty="0" err="1" smtClean="0"/>
              <a:t>Growing</a:t>
            </a:r>
            <a:r>
              <a:rPr lang="fr-BE" b="1" dirty="0" smtClean="0"/>
              <a:t> </a:t>
            </a:r>
            <a:r>
              <a:rPr lang="fr-BE" b="1" dirty="0" err="1" smtClean="0"/>
              <a:t>evidence</a:t>
            </a:r>
            <a:r>
              <a:rPr lang="fr-BE" b="1" dirty="0" smtClean="0"/>
              <a:t> of </a:t>
            </a:r>
            <a:r>
              <a:rPr lang="fr-BE" b="1" dirty="0" err="1" smtClean="0"/>
              <a:t>rising</a:t>
            </a:r>
            <a:r>
              <a:rPr lang="fr-BE" b="1" dirty="0" smtClean="0"/>
              <a:t> concentration, mark-</a:t>
            </a:r>
            <a:r>
              <a:rPr lang="fr-BE" b="1" dirty="0" err="1" smtClean="0"/>
              <a:t>ups</a:t>
            </a:r>
            <a:r>
              <a:rPr lang="fr-BE" b="1" dirty="0" smtClean="0"/>
              <a:t>, </a:t>
            </a:r>
            <a:r>
              <a:rPr lang="fr-BE" b="1" dirty="0" err="1" smtClean="0"/>
              <a:t>profitability</a:t>
            </a:r>
            <a:r>
              <a:rPr lang="fr-BE" b="1" dirty="0" smtClean="0"/>
              <a:t> </a:t>
            </a:r>
            <a:r>
              <a:rPr lang="fr-BE" b="1" dirty="0" err="1" smtClean="0"/>
              <a:t>since</a:t>
            </a:r>
            <a:r>
              <a:rPr lang="fr-BE" b="1" dirty="0" smtClean="0"/>
              <a:t> 1980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31520" y="1612264"/>
            <a:ext cx="4104640" cy="25853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BE" dirty="0" smtClean="0"/>
              <a:t>Rise of </a:t>
            </a:r>
            <a:r>
              <a:rPr lang="fr-BE" dirty="0" err="1" smtClean="0"/>
              <a:t>mean</a:t>
            </a:r>
            <a:r>
              <a:rPr lang="fr-BE" dirty="0" smtClean="0"/>
              <a:t> mark </a:t>
            </a:r>
            <a:r>
              <a:rPr lang="fr-BE" dirty="0" err="1" smtClean="0"/>
              <a:t>ups</a:t>
            </a:r>
            <a:r>
              <a:rPr lang="fr-BE" dirty="0" smtClean="0"/>
              <a:t>, concentration and </a:t>
            </a:r>
            <a:r>
              <a:rPr lang="fr-BE" dirty="0" err="1" smtClean="0"/>
              <a:t>profitability</a:t>
            </a:r>
            <a:r>
              <a:rPr lang="fr-BE" dirty="0" smtClean="0"/>
              <a:t> in Advanced </a:t>
            </a:r>
            <a:r>
              <a:rPr lang="fr-BE" dirty="0" err="1" smtClean="0"/>
              <a:t>Economies</a:t>
            </a:r>
            <a:r>
              <a:rPr lang="fr-BE" dirty="0" smtClean="0"/>
              <a:t> - not in 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BE" dirty="0" err="1" smtClean="0"/>
              <a:t>Driven</a:t>
            </a:r>
            <a:r>
              <a:rPr lang="fr-BE" dirty="0" smtClean="0"/>
              <a:t> by </a:t>
            </a:r>
            <a:r>
              <a:rPr lang="fr-BE" dirty="0" err="1" smtClean="0"/>
              <a:t>strong</a:t>
            </a:r>
            <a:r>
              <a:rPr lang="fr-BE" dirty="0" smtClean="0"/>
              <a:t> </a:t>
            </a:r>
            <a:r>
              <a:rPr lang="fr-BE" dirty="0" err="1" smtClean="0"/>
              <a:t>rise</a:t>
            </a:r>
            <a:r>
              <a:rPr lang="fr-BE" dirty="0" smtClean="0"/>
              <a:t> of mark </a:t>
            </a:r>
            <a:r>
              <a:rPr lang="fr-BE" dirty="0" err="1" smtClean="0"/>
              <a:t>ups</a:t>
            </a:r>
            <a:r>
              <a:rPr lang="fr-BE" dirty="0" smtClean="0"/>
              <a:t> and profits of </a:t>
            </a:r>
            <a:r>
              <a:rPr lang="fr-BE" dirty="0" err="1" smtClean="0"/>
              <a:t>small</a:t>
            </a:r>
            <a:r>
              <a:rPr lang="fr-BE" dirty="0" smtClean="0"/>
              <a:t> group of top </a:t>
            </a:r>
            <a:r>
              <a:rPr lang="fr-BE" dirty="0" err="1" smtClean="0"/>
              <a:t>firms</a:t>
            </a:r>
            <a:r>
              <a:rPr lang="fr-BE" dirty="0" smtClean="0"/>
              <a:t> – no </a:t>
            </a:r>
            <a:r>
              <a:rPr lang="fr-BE" dirty="0" err="1" smtClean="0"/>
              <a:t>rise</a:t>
            </a:r>
            <a:r>
              <a:rPr lang="fr-BE" dirty="0" smtClean="0"/>
              <a:t> for </a:t>
            </a:r>
            <a:r>
              <a:rPr lang="fr-BE" dirty="0" err="1" smtClean="0"/>
              <a:t>majority</a:t>
            </a:r>
            <a:r>
              <a:rPr lang="fr-BE" dirty="0" smtClean="0"/>
              <a:t> of </a:t>
            </a:r>
            <a:r>
              <a:rPr lang="fr-BE" dirty="0" err="1" smtClean="0"/>
              <a:t>firms</a:t>
            </a:r>
            <a:endParaRPr lang="fr-BE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BE" dirty="0" err="1" smtClean="0"/>
              <a:t>Market</a:t>
            </a:r>
            <a:r>
              <a:rPr lang="fr-BE" dirty="0" smtClean="0"/>
              <a:t> position of top </a:t>
            </a:r>
            <a:r>
              <a:rPr lang="fr-BE" dirty="0" err="1" smtClean="0"/>
              <a:t>firms</a:t>
            </a:r>
            <a:r>
              <a:rPr lang="fr-BE" dirty="0" smtClean="0"/>
              <a:t> </a:t>
            </a:r>
            <a:r>
              <a:rPr lang="fr-BE" dirty="0" err="1" smtClean="0"/>
              <a:t>increasingly</a:t>
            </a:r>
            <a:r>
              <a:rPr lang="fr-BE" dirty="0" smtClean="0"/>
              <a:t> </a:t>
            </a:r>
            <a:r>
              <a:rPr lang="fr-BE" dirty="0" err="1" smtClean="0"/>
              <a:t>entrenched</a:t>
            </a:r>
            <a:endParaRPr lang="fr-BE" dirty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1520" y="5202355"/>
            <a:ext cx="4104640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err="1" smtClean="0"/>
              <a:t>Lower</a:t>
            </a:r>
            <a:r>
              <a:rPr lang="fr-BE" dirty="0" smtClean="0"/>
              <a:t> </a:t>
            </a:r>
            <a:r>
              <a:rPr lang="fr-BE" dirty="0" err="1" smtClean="0"/>
              <a:t>investments</a:t>
            </a:r>
            <a:r>
              <a:rPr lang="fr-BE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err="1" smtClean="0"/>
              <a:t>Lower</a:t>
            </a:r>
            <a:r>
              <a:rPr lang="fr-BE" dirty="0" smtClean="0"/>
              <a:t> </a:t>
            </a:r>
            <a:r>
              <a:rPr lang="fr-BE" dirty="0" err="1" smtClean="0"/>
              <a:t>productivity</a:t>
            </a:r>
            <a:endParaRPr lang="fr-B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err="1" smtClean="0"/>
              <a:t>Less</a:t>
            </a:r>
            <a:r>
              <a:rPr lang="fr-BE" dirty="0" smtClean="0"/>
              <a:t> business </a:t>
            </a:r>
            <a:r>
              <a:rPr lang="fr-BE" dirty="0" err="1" smtClean="0"/>
              <a:t>dynamism</a:t>
            </a:r>
            <a:endParaRPr lang="fr-B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err="1" smtClean="0"/>
              <a:t>Declining</a:t>
            </a:r>
            <a:r>
              <a:rPr lang="fr-BE" dirty="0" smtClean="0"/>
              <a:t> labour </a:t>
            </a:r>
            <a:r>
              <a:rPr lang="fr-BE" dirty="0" err="1" smtClean="0"/>
              <a:t>share</a:t>
            </a:r>
            <a:endParaRPr lang="fr-B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 err="1" smtClean="0"/>
              <a:t>Effects</a:t>
            </a:r>
            <a:r>
              <a:rPr lang="fr-BE" dirty="0" smtClean="0"/>
              <a:t> on </a:t>
            </a:r>
            <a:r>
              <a:rPr lang="fr-BE" dirty="0" err="1" smtClean="0"/>
              <a:t>welfare</a:t>
            </a:r>
            <a:r>
              <a:rPr lang="fr-BE" dirty="0" smtClean="0"/>
              <a:t>/GDP 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235200" y="4337403"/>
            <a:ext cx="819912" cy="681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55112" y="4279459"/>
            <a:ext cx="447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800" b="1" dirty="0" smtClean="0"/>
              <a:t>?</a:t>
            </a:r>
            <a:endParaRPr lang="en-US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663641" y="1612264"/>
            <a:ext cx="20473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b="1" dirty="0" err="1" smtClean="0"/>
              <a:t>Akcigit</a:t>
            </a:r>
            <a:r>
              <a:rPr lang="fr-BE" sz="1600" b="1" dirty="0" smtClean="0"/>
              <a:t> et al. (2021)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3907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825624"/>
            <a:ext cx="10905699" cy="4829176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fr-BE" sz="2000" b="1" dirty="0" err="1" smtClean="0"/>
              <a:t>Measurement</a:t>
            </a:r>
            <a:r>
              <a:rPr lang="fr-BE" sz="2000" b="1" dirty="0" smtClean="0"/>
              <a:t>:  </a:t>
            </a:r>
            <a:r>
              <a:rPr lang="fr-BE" sz="1600" dirty="0" smtClean="0"/>
              <a:t>(1) estimation of mark </a:t>
            </a:r>
            <a:r>
              <a:rPr lang="fr-BE" sz="1600" dirty="0" err="1" smtClean="0"/>
              <a:t>ups</a:t>
            </a:r>
            <a:r>
              <a:rPr lang="fr-BE" sz="1600" dirty="0" smtClean="0"/>
              <a:t>, (2) </a:t>
            </a:r>
            <a:r>
              <a:rPr lang="fr-BE" sz="1600" dirty="0" err="1"/>
              <a:t>r</a:t>
            </a:r>
            <a:r>
              <a:rPr lang="fr-BE" sz="1600" dirty="0" err="1" smtClean="0"/>
              <a:t>eliability</a:t>
            </a:r>
            <a:r>
              <a:rPr lang="fr-BE" sz="1600" dirty="0" smtClean="0"/>
              <a:t> of </a:t>
            </a:r>
            <a:r>
              <a:rPr lang="fr-BE" sz="1600" dirty="0" err="1" smtClean="0"/>
              <a:t>firm</a:t>
            </a:r>
            <a:r>
              <a:rPr lang="fr-BE" sz="1600" dirty="0" smtClean="0"/>
              <a:t> </a:t>
            </a:r>
            <a:r>
              <a:rPr lang="fr-BE" sz="1600" dirty="0" err="1" smtClean="0"/>
              <a:t>level</a:t>
            </a:r>
            <a:r>
              <a:rPr lang="fr-BE" sz="1600" dirty="0" smtClean="0"/>
              <a:t> data, (</a:t>
            </a:r>
            <a:r>
              <a:rPr lang="fr-BE" sz="1600" dirty="0"/>
              <a:t>3</a:t>
            </a:r>
            <a:r>
              <a:rPr lang="fr-BE" sz="1600" dirty="0" smtClean="0"/>
              <a:t>) trends US vs. EU…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fr-BE" sz="2000" b="1" dirty="0" err="1" smtClean="0"/>
              <a:t>Industry</a:t>
            </a:r>
            <a:r>
              <a:rPr lang="fr-BE" sz="2000" b="1" dirty="0" smtClean="0"/>
              <a:t> trends  </a:t>
            </a:r>
            <a:r>
              <a:rPr lang="fr-BE" sz="2000" b="1" i="1" dirty="0"/>
              <a:t>vs</a:t>
            </a:r>
            <a:r>
              <a:rPr lang="fr-BE" sz="2000" b="1" dirty="0"/>
              <a:t> </a:t>
            </a:r>
            <a:r>
              <a:rPr lang="fr-BE" sz="2000" b="1" dirty="0" smtClean="0"/>
              <a:t>trends on antitrust </a:t>
            </a:r>
            <a:r>
              <a:rPr lang="fr-BE" sz="2000" b="1" dirty="0" err="1" smtClean="0"/>
              <a:t>markets</a:t>
            </a:r>
            <a:endParaRPr lang="fr-BE" sz="1600" b="1" dirty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fr-BE" sz="2000" b="1" dirty="0" smtClean="0"/>
              <a:t>Causes of </a:t>
            </a:r>
            <a:r>
              <a:rPr lang="fr-BE" sz="2000" b="1" dirty="0" err="1" smtClean="0"/>
              <a:t>rising</a:t>
            </a:r>
            <a:r>
              <a:rPr lang="fr-BE" sz="2000" b="1" dirty="0" smtClean="0"/>
              <a:t> </a:t>
            </a:r>
            <a:r>
              <a:rPr lang="fr-BE" sz="2000" b="1" dirty="0" err="1" smtClean="0"/>
              <a:t>market</a:t>
            </a:r>
            <a:r>
              <a:rPr lang="fr-BE" sz="2000" b="1" dirty="0" smtClean="0"/>
              <a:t> power</a:t>
            </a:r>
            <a:r>
              <a:rPr lang="fr-BE" sz="1600" dirty="0" smtClean="0"/>
              <a:t>:  (1) causes </a:t>
            </a:r>
            <a:r>
              <a:rPr lang="fr-BE" sz="1600" dirty="0" err="1" smtClean="0"/>
              <a:t>benign</a:t>
            </a:r>
            <a:r>
              <a:rPr lang="fr-BE" sz="1600" dirty="0" smtClean="0"/>
              <a:t> or </a:t>
            </a:r>
            <a:r>
              <a:rPr lang="fr-BE" sz="1600" dirty="0" err="1" smtClean="0"/>
              <a:t>malign</a:t>
            </a:r>
            <a:r>
              <a:rPr lang="fr-BE" sz="1600" dirty="0" smtClean="0"/>
              <a:t> or </a:t>
            </a:r>
            <a:r>
              <a:rPr lang="fr-BE" sz="1600" dirty="0" err="1" smtClean="0"/>
              <a:t>both</a:t>
            </a:r>
            <a:r>
              <a:rPr lang="fr-BE" sz="1600" dirty="0" smtClean="0"/>
              <a:t>? (2) </a:t>
            </a:r>
            <a:r>
              <a:rPr lang="fr-BE" sz="1600" dirty="0"/>
              <a:t>d</a:t>
            </a:r>
            <a:r>
              <a:rPr lang="fr-BE" sz="1600" dirty="0" smtClean="0"/>
              <a:t>o the causes </a:t>
            </a:r>
            <a:r>
              <a:rPr lang="fr-BE" sz="1600" dirty="0" err="1" smtClean="0"/>
              <a:t>matter</a:t>
            </a:r>
            <a:r>
              <a:rPr lang="fr-BE" sz="1600" dirty="0" smtClean="0"/>
              <a:t>, once </a:t>
            </a:r>
            <a:r>
              <a:rPr lang="fr-BE" sz="1600" dirty="0" err="1" smtClean="0"/>
              <a:t>we</a:t>
            </a:r>
            <a:r>
              <a:rPr lang="fr-BE" sz="1600" dirty="0" smtClean="0"/>
              <a:t> are </a:t>
            </a:r>
            <a:r>
              <a:rPr lang="fr-BE" sz="1600" dirty="0" err="1" smtClean="0"/>
              <a:t>confronted</a:t>
            </a:r>
            <a:r>
              <a:rPr lang="fr-BE" sz="1600" dirty="0" smtClean="0"/>
              <a:t> </a:t>
            </a:r>
            <a:r>
              <a:rPr lang="fr-BE" sz="1600" dirty="0" err="1" smtClean="0"/>
              <a:t>with</a:t>
            </a:r>
            <a:r>
              <a:rPr lang="fr-BE" sz="1600" dirty="0" smtClean="0"/>
              <a:t> more </a:t>
            </a:r>
            <a:r>
              <a:rPr lang="fr-BE" sz="1600" dirty="0" err="1" smtClean="0"/>
              <a:t>concentrated</a:t>
            </a:r>
            <a:r>
              <a:rPr lang="fr-BE" sz="1600" dirty="0" smtClean="0"/>
              <a:t> industries? ..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fr-BE" sz="2000" b="1" dirty="0" err="1" smtClean="0"/>
              <a:t>Effects</a:t>
            </a:r>
            <a:r>
              <a:rPr lang="fr-BE" sz="2000" b="1" dirty="0" smtClean="0"/>
              <a:t> of </a:t>
            </a:r>
            <a:r>
              <a:rPr lang="fr-BE" sz="2000" b="1" dirty="0" err="1" smtClean="0"/>
              <a:t>rising</a:t>
            </a:r>
            <a:r>
              <a:rPr lang="fr-BE" sz="2000" b="1" dirty="0" smtClean="0"/>
              <a:t> </a:t>
            </a:r>
            <a:r>
              <a:rPr lang="fr-BE" sz="2000" b="1" dirty="0" err="1" smtClean="0"/>
              <a:t>market</a:t>
            </a:r>
            <a:r>
              <a:rPr lang="fr-BE" sz="2000" b="1" dirty="0" smtClean="0"/>
              <a:t> power on </a:t>
            </a:r>
            <a:r>
              <a:rPr lang="fr-BE" sz="2000" b="1" dirty="0" err="1" smtClean="0"/>
              <a:t>several</a:t>
            </a:r>
            <a:r>
              <a:rPr lang="fr-BE" sz="2000" b="1" dirty="0" smtClean="0"/>
              <a:t> macro </a:t>
            </a:r>
            <a:r>
              <a:rPr lang="fr-BE" sz="2000" b="1" dirty="0" err="1" smtClean="0"/>
              <a:t>indicators</a:t>
            </a:r>
            <a:r>
              <a:rPr lang="fr-BE" sz="1600" dirty="0" smtClean="0"/>
              <a:t>:  (1) </a:t>
            </a:r>
            <a:r>
              <a:rPr lang="fr-BE" sz="1600" dirty="0" err="1" smtClean="0"/>
              <a:t>link</a:t>
            </a:r>
            <a:r>
              <a:rPr lang="fr-BE" sz="1600" dirty="0" smtClean="0"/>
              <a:t> </a:t>
            </a:r>
            <a:r>
              <a:rPr lang="fr-BE" sz="1600" dirty="0" err="1" smtClean="0"/>
              <a:t>with</a:t>
            </a:r>
            <a:r>
              <a:rPr lang="fr-BE" sz="1600" dirty="0" smtClean="0"/>
              <a:t> labour </a:t>
            </a:r>
            <a:r>
              <a:rPr lang="fr-BE" sz="1600" dirty="0" err="1" smtClean="0"/>
              <a:t>share</a:t>
            </a:r>
            <a:r>
              <a:rPr lang="fr-BE" sz="1600" dirty="0" smtClean="0"/>
              <a:t>  (2) </a:t>
            </a:r>
            <a:r>
              <a:rPr lang="fr-BE" sz="1600" dirty="0" err="1" smtClean="0"/>
              <a:t>link</a:t>
            </a:r>
            <a:r>
              <a:rPr lang="fr-BE" sz="1600" dirty="0" smtClean="0"/>
              <a:t> </a:t>
            </a:r>
            <a:r>
              <a:rPr lang="fr-BE" sz="1600" dirty="0" err="1" smtClean="0"/>
              <a:t>with</a:t>
            </a:r>
            <a:r>
              <a:rPr lang="fr-BE" sz="1600" dirty="0" smtClean="0"/>
              <a:t> </a:t>
            </a:r>
            <a:r>
              <a:rPr lang="fr-BE" sz="1600" dirty="0" err="1" smtClean="0"/>
              <a:t>productivity</a:t>
            </a:r>
            <a:r>
              <a:rPr lang="fr-BE" sz="1600" dirty="0" smtClean="0"/>
              <a:t> </a:t>
            </a:r>
            <a:r>
              <a:rPr lang="fr-BE" sz="1600" dirty="0" err="1" smtClean="0"/>
              <a:t>growth</a:t>
            </a:r>
            <a:r>
              <a:rPr lang="fr-BE" sz="1600" dirty="0" smtClean="0"/>
              <a:t> (3) </a:t>
            </a:r>
            <a:r>
              <a:rPr lang="fr-BE" sz="1600" dirty="0" err="1" smtClean="0"/>
              <a:t>link</a:t>
            </a:r>
            <a:r>
              <a:rPr lang="fr-BE" sz="1600" dirty="0" smtClean="0"/>
              <a:t> </a:t>
            </a:r>
            <a:r>
              <a:rPr lang="fr-BE" sz="1600" dirty="0" err="1" smtClean="0"/>
              <a:t>with</a:t>
            </a:r>
            <a:r>
              <a:rPr lang="fr-BE" sz="1600" dirty="0" smtClean="0"/>
              <a:t> </a:t>
            </a:r>
            <a:r>
              <a:rPr lang="fr-BE" sz="1600" dirty="0" err="1" smtClean="0"/>
              <a:t>prices</a:t>
            </a:r>
            <a:r>
              <a:rPr lang="fr-BE" sz="1600" dirty="0" smtClean="0"/>
              <a:t>: </a:t>
            </a:r>
            <a:r>
              <a:rPr lang="fr-BE" sz="1600" dirty="0" err="1" smtClean="0"/>
              <a:t>why</a:t>
            </a:r>
            <a:r>
              <a:rPr lang="fr-BE" sz="1600" dirty="0" smtClean="0"/>
              <a:t> </a:t>
            </a:r>
            <a:r>
              <a:rPr lang="fr-BE" sz="1600" dirty="0" err="1" smtClean="0"/>
              <a:t>did</a:t>
            </a:r>
            <a:r>
              <a:rPr lang="fr-BE" sz="1600" dirty="0" smtClean="0"/>
              <a:t> </a:t>
            </a:r>
            <a:r>
              <a:rPr lang="fr-BE" sz="1600" dirty="0" err="1" smtClean="0"/>
              <a:t>prices</a:t>
            </a:r>
            <a:r>
              <a:rPr lang="fr-BE" sz="1600" dirty="0" smtClean="0"/>
              <a:t> </a:t>
            </a:r>
            <a:r>
              <a:rPr lang="fr-BE" sz="1600" dirty="0" err="1" smtClean="0"/>
              <a:t>until</a:t>
            </a:r>
            <a:r>
              <a:rPr lang="fr-BE" sz="1600" dirty="0" smtClean="0"/>
              <a:t> </a:t>
            </a:r>
            <a:r>
              <a:rPr lang="fr-BE" sz="1600" dirty="0" err="1" smtClean="0"/>
              <a:t>recently</a:t>
            </a:r>
            <a:r>
              <a:rPr lang="fr-BE" sz="1600" dirty="0" smtClean="0"/>
              <a:t> not </a:t>
            </a:r>
            <a:r>
              <a:rPr lang="fr-BE" sz="1600" dirty="0" err="1" smtClean="0"/>
              <a:t>increase</a:t>
            </a:r>
            <a:r>
              <a:rPr lang="fr-BE" sz="1600" dirty="0" smtClean="0"/>
              <a:t>? </a:t>
            </a:r>
            <a:r>
              <a:rPr lang="fr-BE" sz="1600" dirty="0" err="1" smtClean="0"/>
              <a:t>Any</a:t>
            </a:r>
            <a:r>
              <a:rPr lang="fr-BE" sz="1600" dirty="0" smtClean="0"/>
              <a:t> </a:t>
            </a:r>
            <a:r>
              <a:rPr lang="fr-BE" sz="1600" dirty="0" err="1" smtClean="0"/>
              <a:t>connection</a:t>
            </a:r>
            <a:r>
              <a:rPr lang="fr-BE" sz="1600" dirty="0" smtClean="0"/>
              <a:t> </a:t>
            </a:r>
            <a:r>
              <a:rPr lang="fr-BE" sz="1600" dirty="0" err="1" smtClean="0"/>
              <a:t>with</a:t>
            </a:r>
            <a:r>
              <a:rPr lang="fr-BE" sz="1600" dirty="0" smtClean="0"/>
              <a:t> </a:t>
            </a:r>
            <a:r>
              <a:rPr lang="fr-BE" sz="1600" dirty="0" err="1" smtClean="0"/>
              <a:t>recent</a:t>
            </a:r>
            <a:r>
              <a:rPr lang="fr-BE" sz="1600" dirty="0" smtClean="0"/>
              <a:t> </a:t>
            </a:r>
            <a:r>
              <a:rPr lang="fr-BE" sz="1600" dirty="0" err="1" smtClean="0"/>
              <a:t>rapid</a:t>
            </a:r>
            <a:r>
              <a:rPr lang="fr-BE" sz="1600" dirty="0" smtClean="0"/>
              <a:t> </a:t>
            </a:r>
            <a:r>
              <a:rPr lang="fr-BE" sz="1600" dirty="0" err="1" smtClean="0"/>
              <a:t>price</a:t>
            </a:r>
            <a:r>
              <a:rPr lang="fr-BE" sz="1600" dirty="0" smtClean="0"/>
              <a:t> </a:t>
            </a:r>
            <a:r>
              <a:rPr lang="fr-BE" sz="1600" dirty="0" err="1" smtClean="0"/>
              <a:t>increases</a:t>
            </a:r>
            <a:r>
              <a:rPr lang="fr-BE" sz="1600" dirty="0" smtClean="0"/>
              <a:t>?</a:t>
            </a:r>
            <a:endParaRPr lang="fr-BE" sz="1600" dirty="0"/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fr-BE" sz="2800" b="1" dirty="0" err="1" smtClean="0"/>
              <a:t>Today’s</a:t>
            </a:r>
            <a:r>
              <a:rPr lang="fr-BE" sz="2800" b="1" dirty="0" smtClean="0"/>
              <a:t> question: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fr-BE" sz="2800" b="1" dirty="0" smtClean="0"/>
              <a:t>If </a:t>
            </a:r>
            <a:r>
              <a:rPr lang="fr-BE" sz="2800" b="1" dirty="0" err="1" smtClean="0"/>
              <a:t>it</a:t>
            </a:r>
            <a:r>
              <a:rPr lang="fr-BE" sz="2800" b="1" dirty="0" smtClean="0"/>
              <a:t> </a:t>
            </a:r>
            <a:r>
              <a:rPr lang="fr-BE" sz="2800" b="1" dirty="0" err="1" smtClean="0"/>
              <a:t>is</a:t>
            </a:r>
            <a:r>
              <a:rPr lang="fr-BE" sz="2800" b="1" dirty="0" smtClean="0"/>
              <a:t> </a:t>
            </a:r>
            <a:r>
              <a:rPr lang="fr-BE" sz="2800" b="1" dirty="0" err="1" smtClean="0"/>
              <a:t>true</a:t>
            </a:r>
            <a:r>
              <a:rPr lang="fr-BE" sz="2800" b="1" dirty="0" smtClean="0"/>
              <a:t> </a:t>
            </a:r>
            <a:r>
              <a:rPr lang="fr-BE" sz="2800" b="1" dirty="0" err="1" smtClean="0"/>
              <a:t>that</a:t>
            </a:r>
            <a:r>
              <a:rPr lang="fr-BE" sz="2800" b="1" dirty="0" smtClean="0"/>
              <a:t> </a:t>
            </a:r>
            <a:r>
              <a:rPr lang="fr-BE" sz="2800" b="1" dirty="0" err="1" smtClean="0"/>
              <a:t>market</a:t>
            </a:r>
            <a:r>
              <a:rPr lang="fr-BE" sz="2800" b="1" dirty="0" smtClean="0"/>
              <a:t> power has </a:t>
            </a:r>
            <a:r>
              <a:rPr lang="fr-BE" sz="2800" b="1" dirty="0" err="1" smtClean="0"/>
              <a:t>increased</a:t>
            </a:r>
            <a:r>
              <a:rPr lang="fr-BE" sz="2800" b="1" dirty="0" smtClean="0"/>
              <a:t>, </a:t>
            </a:r>
            <a:r>
              <a:rPr lang="fr-BE" sz="2800" b="1" dirty="0" err="1" smtClean="0"/>
              <a:t>what</a:t>
            </a:r>
            <a:r>
              <a:rPr lang="fr-BE" sz="2800" b="1" dirty="0" smtClean="0"/>
              <a:t> are the </a:t>
            </a:r>
            <a:r>
              <a:rPr lang="fr-BE" sz="2800" b="1" dirty="0" err="1" smtClean="0"/>
              <a:t>costs</a:t>
            </a:r>
            <a:r>
              <a:rPr lang="fr-BE" sz="2800" b="1" dirty="0" smtClean="0"/>
              <a:t> for society = the ‘</a:t>
            </a:r>
            <a:r>
              <a:rPr lang="fr-BE" sz="2800" b="1" dirty="0" err="1" smtClean="0"/>
              <a:t>costs</a:t>
            </a:r>
            <a:r>
              <a:rPr lang="fr-BE" sz="2800" b="1" dirty="0" smtClean="0"/>
              <a:t> of non-competition’?</a:t>
            </a:r>
            <a:endParaRPr lang="en-US" sz="2800" b="1" dirty="0"/>
          </a:p>
          <a:p>
            <a:pPr marL="0" indent="0">
              <a:buClr>
                <a:schemeClr val="tx1"/>
              </a:buCl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33248" y="706380"/>
            <a:ext cx="10515600" cy="782357"/>
          </a:xfrm>
        </p:spPr>
        <p:txBody>
          <a:bodyPr/>
          <a:lstStyle/>
          <a:p>
            <a:r>
              <a:rPr lang="fr-BE" b="1" dirty="0" err="1" smtClean="0"/>
              <a:t>Ongoing</a:t>
            </a:r>
            <a:r>
              <a:rPr lang="fr-BE" b="1" dirty="0" smtClean="0"/>
              <a:t> </a:t>
            </a:r>
            <a:r>
              <a:rPr lang="fr-BE" b="1" dirty="0" err="1" smtClean="0"/>
              <a:t>debates</a:t>
            </a:r>
            <a:r>
              <a:rPr lang="fr-BE" b="1" dirty="0" smtClean="0"/>
              <a:t> and </a:t>
            </a:r>
            <a:r>
              <a:rPr lang="fr-BE" b="1" dirty="0" err="1" smtClean="0"/>
              <a:t>today’s</a:t>
            </a:r>
            <a:r>
              <a:rPr lang="fr-BE" b="1" dirty="0" smtClean="0"/>
              <a:t> question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431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8679" y="1462310"/>
            <a:ext cx="10905699" cy="5182330"/>
          </a:xfrm>
        </p:spPr>
        <p:txBody>
          <a:bodyPr/>
          <a:lstStyle/>
          <a:p>
            <a:pPr marL="0" indent="0">
              <a:buNone/>
            </a:pPr>
            <a:endParaRPr lang="fr-BE" dirty="0" smtClean="0"/>
          </a:p>
          <a:p>
            <a:endParaRPr lang="fr-BE" dirty="0" smtClean="0"/>
          </a:p>
          <a:p>
            <a:endParaRPr lang="fr-BE" dirty="0" smtClean="0"/>
          </a:p>
          <a:p>
            <a:endParaRPr lang="fr-BE" dirty="0"/>
          </a:p>
          <a:p>
            <a:pPr lvl="1">
              <a:spcAft>
                <a:spcPts val="0"/>
              </a:spcAft>
            </a:pPr>
            <a:endParaRPr lang="fr-BE" dirty="0" smtClean="0"/>
          </a:p>
          <a:p>
            <a:pPr lvl="1"/>
            <a:endParaRPr lang="fr-BE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err="1" smtClean="0"/>
              <a:t>Past</a:t>
            </a:r>
            <a:r>
              <a:rPr lang="fr-BE" b="1" dirty="0" smtClean="0"/>
              <a:t> and </a:t>
            </a:r>
            <a:r>
              <a:rPr lang="fr-BE" b="1" dirty="0" err="1" smtClean="0"/>
              <a:t>recent</a:t>
            </a:r>
            <a:r>
              <a:rPr lang="fr-BE" b="1" dirty="0" smtClean="0"/>
              <a:t> efforts to </a:t>
            </a:r>
            <a:r>
              <a:rPr lang="fr-BE" b="1" dirty="0" err="1" smtClean="0"/>
              <a:t>estimate</a:t>
            </a:r>
            <a:r>
              <a:rPr lang="fr-BE" b="1" dirty="0" smtClean="0"/>
              <a:t> the ‘</a:t>
            </a:r>
            <a:r>
              <a:rPr lang="fr-BE" b="1" dirty="0" err="1" smtClean="0"/>
              <a:t>costs</a:t>
            </a:r>
            <a:r>
              <a:rPr lang="fr-BE" b="1" dirty="0" smtClean="0"/>
              <a:t> of non-competition’ 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55054" y="1804854"/>
            <a:ext cx="5220626" cy="422423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BE" sz="2800" b="1" dirty="0" smtClean="0"/>
              <a:t>Key issues</a:t>
            </a:r>
          </a:p>
          <a:p>
            <a:r>
              <a:rPr lang="fr-BE" sz="2800" b="1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2000" dirty="0" smtClean="0"/>
              <a:t>How </a:t>
            </a:r>
            <a:r>
              <a:rPr lang="fr-BE" sz="2000" dirty="0"/>
              <a:t>to </a:t>
            </a:r>
            <a:r>
              <a:rPr lang="fr-BE" sz="2000" dirty="0" smtClean="0"/>
              <a:t>capture/</a:t>
            </a:r>
            <a:r>
              <a:rPr lang="fr-BE" sz="2000" dirty="0" err="1" smtClean="0"/>
              <a:t>aggregate</a:t>
            </a:r>
            <a:r>
              <a:rPr lang="fr-BE" sz="2000" dirty="0" smtClean="0"/>
              <a:t> </a:t>
            </a:r>
            <a:r>
              <a:rPr lang="fr-BE" sz="2000" dirty="0" err="1"/>
              <a:t>effects</a:t>
            </a:r>
            <a:r>
              <a:rPr lang="fr-BE" sz="2000" dirty="0"/>
              <a:t> </a:t>
            </a:r>
            <a:r>
              <a:rPr lang="fr-BE" sz="2000" dirty="0" err="1"/>
              <a:t>from</a:t>
            </a:r>
            <a:r>
              <a:rPr lang="fr-BE" sz="2000" dirty="0"/>
              <a:t> </a:t>
            </a:r>
            <a:r>
              <a:rPr lang="fr-BE" sz="2000" dirty="0" err="1"/>
              <a:t>various</a:t>
            </a:r>
            <a:r>
              <a:rPr lang="fr-BE" sz="2000" dirty="0"/>
              <a:t> </a:t>
            </a:r>
            <a:r>
              <a:rPr lang="fr-BE" sz="2000" dirty="0" err="1"/>
              <a:t>channels</a:t>
            </a:r>
            <a:r>
              <a:rPr lang="fr-BE" sz="2000" dirty="0"/>
              <a:t>?</a:t>
            </a:r>
          </a:p>
          <a:p>
            <a:pPr marL="742950" lvl="1" indent="-285750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BE" sz="2000" dirty="0" err="1"/>
              <a:t>Which</a:t>
            </a:r>
            <a:r>
              <a:rPr lang="fr-BE" sz="2000" dirty="0"/>
              <a:t> estimation </a:t>
            </a:r>
            <a:r>
              <a:rPr lang="fr-BE" sz="2000" dirty="0" err="1"/>
              <a:t>method</a:t>
            </a:r>
            <a:r>
              <a:rPr lang="fr-BE" sz="2000" dirty="0"/>
              <a:t>:  </a:t>
            </a:r>
            <a:r>
              <a:rPr lang="fr-BE" sz="2000" dirty="0" err="1" smtClean="0"/>
              <a:t>natural</a:t>
            </a:r>
            <a:r>
              <a:rPr lang="fr-BE" sz="2000" dirty="0" smtClean="0"/>
              <a:t> </a:t>
            </a:r>
            <a:r>
              <a:rPr lang="fr-BE" sz="2000" dirty="0" err="1" smtClean="0"/>
              <a:t>experiments</a:t>
            </a:r>
            <a:r>
              <a:rPr lang="fr-BE" sz="2000" dirty="0" smtClean="0"/>
              <a:t> </a:t>
            </a:r>
            <a:r>
              <a:rPr lang="fr-BE" sz="2000" i="1" dirty="0" smtClean="0"/>
              <a:t>vs</a:t>
            </a:r>
            <a:r>
              <a:rPr lang="fr-BE" sz="2000" dirty="0"/>
              <a:t>. </a:t>
            </a:r>
            <a:r>
              <a:rPr lang="fr-BE" sz="2000" dirty="0" smtClean="0"/>
              <a:t>macro-</a:t>
            </a:r>
            <a:r>
              <a:rPr lang="fr-BE" sz="2000" dirty="0" err="1" smtClean="0"/>
              <a:t>modelling</a:t>
            </a:r>
            <a:r>
              <a:rPr lang="fr-BE" sz="2000" dirty="0" smtClean="0"/>
              <a:t>?</a:t>
            </a:r>
            <a:endParaRPr lang="fr-BE" sz="2000" dirty="0"/>
          </a:p>
          <a:p>
            <a:pPr marL="742950" lvl="1" indent="-285750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BE" sz="2000" dirty="0" err="1"/>
              <a:t>Which</a:t>
            </a:r>
            <a:r>
              <a:rPr lang="fr-BE" sz="2000" dirty="0"/>
              <a:t> </a:t>
            </a:r>
            <a:r>
              <a:rPr lang="fr-BE" sz="2000" dirty="0" err="1"/>
              <a:t>comparison</a:t>
            </a:r>
            <a:r>
              <a:rPr lang="fr-BE" sz="2000" dirty="0"/>
              <a:t> benchmark(s) for </a:t>
            </a:r>
            <a:r>
              <a:rPr lang="fr-BE" sz="2000" dirty="0" err="1"/>
              <a:t>hypothetical</a:t>
            </a:r>
            <a:r>
              <a:rPr lang="fr-BE" sz="2000" dirty="0"/>
              <a:t> </a:t>
            </a:r>
            <a:r>
              <a:rPr lang="fr-BE" sz="2000" u="sng" dirty="0" err="1"/>
              <a:t>less</a:t>
            </a:r>
            <a:r>
              <a:rPr lang="fr-BE" sz="2000" u="sng" dirty="0"/>
              <a:t> </a:t>
            </a:r>
            <a:r>
              <a:rPr lang="fr-BE" sz="2000" dirty="0" err="1"/>
              <a:t>competitive</a:t>
            </a:r>
            <a:r>
              <a:rPr lang="fr-BE" sz="2000" dirty="0"/>
              <a:t> </a:t>
            </a:r>
            <a:r>
              <a:rPr lang="fr-BE" sz="2000" dirty="0" smtClean="0"/>
              <a:t>state &lt;=&gt; </a:t>
            </a:r>
            <a:r>
              <a:rPr lang="fr-BE" sz="2000" b="1" i="1" dirty="0" smtClean="0"/>
              <a:t>‘</a:t>
            </a:r>
            <a:r>
              <a:rPr lang="fr-BE" sz="2000" b="1" i="1" dirty="0" err="1" smtClean="0"/>
              <a:t>benefits</a:t>
            </a:r>
            <a:r>
              <a:rPr lang="fr-BE" sz="2000" b="1" i="1" dirty="0" smtClean="0"/>
              <a:t> of competition’</a:t>
            </a:r>
            <a:r>
              <a:rPr lang="fr-BE" sz="2000" dirty="0" smtClean="0"/>
              <a:t>?</a:t>
            </a:r>
            <a:endParaRPr lang="fr-BE" sz="2000" dirty="0"/>
          </a:p>
          <a:p>
            <a:pPr marL="742950" lvl="1" indent="-285750"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BE" sz="2000" dirty="0" err="1"/>
              <a:t>Which</a:t>
            </a:r>
            <a:r>
              <a:rPr lang="fr-BE" sz="2000" dirty="0"/>
              <a:t> </a:t>
            </a:r>
            <a:r>
              <a:rPr lang="fr-BE" sz="2000" dirty="0" err="1"/>
              <a:t>comparison</a:t>
            </a:r>
            <a:r>
              <a:rPr lang="fr-BE" sz="2000" dirty="0"/>
              <a:t> </a:t>
            </a:r>
            <a:r>
              <a:rPr lang="fr-BE" sz="2000" dirty="0" smtClean="0"/>
              <a:t>benchmark(s) </a:t>
            </a:r>
            <a:r>
              <a:rPr lang="fr-BE" sz="2000" dirty="0"/>
              <a:t>for </a:t>
            </a:r>
            <a:r>
              <a:rPr lang="fr-BE" sz="2000" dirty="0" err="1"/>
              <a:t>hypothetical</a:t>
            </a:r>
            <a:r>
              <a:rPr lang="fr-BE" sz="2000" dirty="0"/>
              <a:t> </a:t>
            </a:r>
            <a:r>
              <a:rPr lang="fr-BE" sz="2000" u="sng" dirty="0"/>
              <a:t>more </a:t>
            </a:r>
            <a:r>
              <a:rPr lang="fr-BE" sz="2000" dirty="0" err="1"/>
              <a:t>competitive</a:t>
            </a:r>
            <a:r>
              <a:rPr lang="fr-BE" sz="2000" dirty="0"/>
              <a:t> </a:t>
            </a:r>
            <a:r>
              <a:rPr lang="fr-BE" sz="2000" dirty="0" smtClean="0"/>
              <a:t>state &lt;=&gt; </a:t>
            </a:r>
            <a:r>
              <a:rPr lang="fr-BE" sz="2000" b="1" i="1" dirty="0" smtClean="0"/>
              <a:t>‘</a:t>
            </a:r>
            <a:r>
              <a:rPr lang="fr-BE" sz="2000" b="1" i="1" dirty="0" err="1" smtClean="0"/>
              <a:t>costs</a:t>
            </a:r>
            <a:r>
              <a:rPr lang="fr-BE" sz="2000" b="1" i="1" dirty="0" smtClean="0"/>
              <a:t> of non-competition’?</a:t>
            </a:r>
            <a:endParaRPr lang="en-US" sz="2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856651" y="1804854"/>
            <a:ext cx="5010230" cy="3847207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fr-BE" sz="2800" b="1" dirty="0" err="1" smtClean="0"/>
              <a:t>Selected</a:t>
            </a:r>
            <a:r>
              <a:rPr lang="fr-BE" sz="2800" b="1" dirty="0" smtClean="0"/>
              <a:t> estimation </a:t>
            </a:r>
            <a:r>
              <a:rPr lang="fr-BE" sz="2800" b="1" dirty="0"/>
              <a:t>efforts</a:t>
            </a:r>
          </a:p>
          <a:p>
            <a:pPr>
              <a:spcAft>
                <a:spcPts val="0"/>
              </a:spcAft>
            </a:pPr>
            <a:endParaRPr lang="fr-BE" sz="2400" b="1" dirty="0"/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400" dirty="0" err="1"/>
              <a:t>Harberger</a:t>
            </a:r>
            <a:r>
              <a:rPr lang="fr-BE" sz="2400" dirty="0"/>
              <a:t> (1957)</a:t>
            </a: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400" dirty="0"/>
              <a:t>Scherer/Ross (1990</a:t>
            </a:r>
            <a:r>
              <a:rPr lang="fr-BE" sz="2400" dirty="0" smtClean="0"/>
              <a:t>)</a:t>
            </a: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400" dirty="0" smtClean="0"/>
              <a:t>IMF World </a:t>
            </a:r>
            <a:r>
              <a:rPr lang="fr-BE" sz="2400" dirty="0" err="1" smtClean="0"/>
              <a:t>Economic</a:t>
            </a:r>
            <a:r>
              <a:rPr lang="fr-BE" sz="2400" dirty="0" smtClean="0"/>
              <a:t> Outlook (April 2019)</a:t>
            </a:r>
            <a:endParaRPr lang="fr-BE" sz="2400" dirty="0"/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400" dirty="0" err="1" smtClean="0"/>
              <a:t>Recent</a:t>
            </a:r>
            <a:r>
              <a:rPr lang="fr-BE" sz="2400" dirty="0" smtClean="0"/>
              <a:t> </a:t>
            </a:r>
            <a:r>
              <a:rPr lang="fr-BE" sz="2400" dirty="0" err="1" smtClean="0"/>
              <a:t>attempts</a:t>
            </a:r>
            <a:r>
              <a:rPr lang="fr-BE" sz="2400" dirty="0" smtClean="0"/>
              <a:t>: De </a:t>
            </a:r>
            <a:r>
              <a:rPr lang="fr-BE" sz="2400" dirty="0" err="1" smtClean="0"/>
              <a:t>Loecker</a:t>
            </a:r>
            <a:r>
              <a:rPr lang="fr-BE" sz="2400" dirty="0" smtClean="0"/>
              <a:t>/ </a:t>
            </a:r>
            <a:r>
              <a:rPr lang="fr-BE" sz="2400" dirty="0" err="1" smtClean="0"/>
              <a:t>Eeckhout</a:t>
            </a:r>
            <a:r>
              <a:rPr lang="fr-BE" sz="2400" dirty="0" smtClean="0"/>
              <a:t>/ </a:t>
            </a:r>
            <a:r>
              <a:rPr lang="fr-BE" sz="2400" dirty="0" err="1" smtClean="0"/>
              <a:t>Mongey</a:t>
            </a:r>
            <a:r>
              <a:rPr lang="fr-BE" sz="2400" dirty="0" smtClean="0"/>
              <a:t> </a:t>
            </a:r>
            <a:r>
              <a:rPr lang="fr-BE" sz="2400" dirty="0"/>
              <a:t>(2021</a:t>
            </a:r>
            <a:r>
              <a:rPr lang="fr-BE" sz="2400" dirty="0" smtClean="0"/>
              <a:t>), Moreau/</a:t>
            </a:r>
            <a:r>
              <a:rPr lang="fr-BE" sz="2400" dirty="0" err="1" smtClean="0"/>
              <a:t>Panon</a:t>
            </a:r>
            <a:r>
              <a:rPr lang="fr-BE" sz="2400" dirty="0" smtClean="0"/>
              <a:t> </a:t>
            </a:r>
            <a:r>
              <a:rPr lang="fr-BE" sz="2400" dirty="0"/>
              <a:t>(2022</a:t>
            </a:r>
            <a:r>
              <a:rPr lang="fr-BE" sz="2400" dirty="0" smtClean="0"/>
              <a:t>)</a:t>
            </a:r>
          </a:p>
          <a:p>
            <a:pPr marL="742950" lvl="1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BE" sz="2400" dirty="0" smtClean="0"/>
              <a:t>….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567158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4161" y="1047504"/>
            <a:ext cx="12039600" cy="581049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en-US" b="1" dirty="0" smtClean="0"/>
              <a:t>13:40 </a:t>
            </a:r>
            <a:r>
              <a:rPr lang="en-US" b="1" dirty="0"/>
              <a:t>– 14:15 </a:t>
            </a:r>
            <a:r>
              <a:rPr lang="en-US" b="1" dirty="0" smtClean="0"/>
              <a:t>- Estimating </a:t>
            </a:r>
            <a:r>
              <a:rPr lang="en-US" b="1" dirty="0"/>
              <a:t>the ‘costs of non-competition’ – What is the State of the Art</a:t>
            </a:r>
            <a:r>
              <a:rPr lang="en-US" b="1" dirty="0" smtClean="0"/>
              <a:t>?</a:t>
            </a:r>
          </a:p>
          <a:p>
            <a:pPr lvl="1">
              <a:spcAft>
                <a:spcPts val="0"/>
              </a:spcAft>
            </a:pPr>
            <a:r>
              <a:rPr lang="fr-BE" dirty="0" err="1"/>
              <a:t>Introductory</a:t>
            </a:r>
            <a:r>
              <a:rPr lang="fr-BE" dirty="0"/>
              <a:t> </a:t>
            </a:r>
            <a:r>
              <a:rPr lang="fr-BE" dirty="0" err="1" smtClean="0"/>
              <a:t>keynote</a:t>
            </a:r>
            <a:r>
              <a:rPr lang="fr-BE" dirty="0" smtClean="0"/>
              <a:t>:  </a:t>
            </a:r>
            <a:r>
              <a:rPr lang="fr-BE" b="1" dirty="0"/>
              <a:t>Chiara </a:t>
            </a:r>
            <a:r>
              <a:rPr lang="fr-BE" b="1" dirty="0" err="1"/>
              <a:t>Criscuolo</a:t>
            </a:r>
            <a:r>
              <a:rPr lang="fr-BE" dirty="0"/>
              <a:t>, OECD</a:t>
            </a:r>
          </a:p>
          <a:p>
            <a:pPr lvl="1">
              <a:spcAft>
                <a:spcPts val="0"/>
              </a:spcAft>
            </a:pPr>
            <a:r>
              <a:rPr lang="fr-BE" dirty="0"/>
              <a:t>Chair: </a:t>
            </a:r>
            <a:r>
              <a:rPr lang="fr-BE" b="1" dirty="0"/>
              <a:t>Pierre </a:t>
            </a:r>
            <a:r>
              <a:rPr lang="fr-BE" b="1" dirty="0" err="1" smtClean="0"/>
              <a:t>Régibeau</a:t>
            </a:r>
            <a:r>
              <a:rPr lang="fr-BE" b="1" dirty="0" smtClean="0"/>
              <a:t> </a:t>
            </a:r>
            <a:r>
              <a:rPr lang="fr-BE" dirty="0" smtClean="0"/>
              <a:t>(CET DG COMP)</a:t>
            </a:r>
          </a:p>
          <a:p>
            <a:pPr marL="457200" lvl="1" indent="0">
              <a:spcAft>
                <a:spcPts val="0"/>
              </a:spcAft>
              <a:buNone/>
            </a:pPr>
            <a:endParaRPr lang="fr-BE" dirty="0" smtClean="0"/>
          </a:p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en-US" b="1" dirty="0" smtClean="0"/>
              <a:t>14:15 </a:t>
            </a:r>
            <a:r>
              <a:rPr lang="en-US" b="1" dirty="0"/>
              <a:t>– 15:30 - </a:t>
            </a:r>
            <a:r>
              <a:rPr lang="en-US" b="1" dirty="0" smtClean="0"/>
              <a:t>Insights </a:t>
            </a:r>
            <a:r>
              <a:rPr lang="en-US" b="1" dirty="0"/>
              <a:t>derived from history, country studies and natural </a:t>
            </a:r>
            <a:r>
              <a:rPr lang="en-US" b="1" dirty="0" smtClean="0"/>
              <a:t>experiments</a:t>
            </a:r>
          </a:p>
          <a:p>
            <a:pPr lvl="1">
              <a:spcAft>
                <a:spcPts val="0"/>
              </a:spcAft>
            </a:pPr>
            <a:r>
              <a:rPr lang="en-US" b="1" dirty="0"/>
              <a:t>Jason E. Taylor </a:t>
            </a:r>
            <a:r>
              <a:rPr lang="en-US" dirty="0"/>
              <a:t>(Central Michigan University)</a:t>
            </a:r>
            <a:endParaRPr lang="en-US" b="1" dirty="0" smtClean="0"/>
          </a:p>
          <a:p>
            <a:pPr lvl="1">
              <a:spcAft>
                <a:spcPts val="0"/>
              </a:spcAft>
            </a:pPr>
            <a:r>
              <a:rPr lang="en-US" b="1" dirty="0"/>
              <a:t>Otto </a:t>
            </a:r>
            <a:r>
              <a:rPr lang="en-US" b="1" dirty="0" err="1"/>
              <a:t>Toivanen</a:t>
            </a:r>
            <a:r>
              <a:rPr lang="en-US" b="1" dirty="0"/>
              <a:t> </a:t>
            </a:r>
            <a:r>
              <a:rPr lang="en-US" dirty="0"/>
              <a:t>(Aalto University</a:t>
            </a:r>
            <a:r>
              <a:rPr lang="en-US" dirty="0" smtClean="0"/>
              <a:t>)</a:t>
            </a:r>
          </a:p>
          <a:p>
            <a:pPr lvl="1">
              <a:spcAft>
                <a:spcPts val="0"/>
              </a:spcAft>
            </a:pPr>
            <a:r>
              <a:rPr lang="fr-BE" dirty="0" smtClean="0"/>
              <a:t>Chair: </a:t>
            </a:r>
            <a:r>
              <a:rPr lang="fr-BE" b="1" dirty="0" smtClean="0"/>
              <a:t>Vincent </a:t>
            </a:r>
            <a:r>
              <a:rPr lang="fr-BE" b="1" dirty="0" err="1" smtClean="0"/>
              <a:t>Verouden</a:t>
            </a:r>
            <a:r>
              <a:rPr lang="fr-BE" b="1" dirty="0" smtClean="0"/>
              <a:t> </a:t>
            </a:r>
            <a:r>
              <a:rPr lang="fr-BE" dirty="0" smtClean="0"/>
              <a:t>(PA team DG COMP)</a:t>
            </a:r>
            <a:endParaRPr lang="fr-BE" sz="2600" b="1" i="1" dirty="0" smtClean="0"/>
          </a:p>
          <a:p>
            <a:pPr lvl="1">
              <a:spcAft>
                <a:spcPts val="0"/>
              </a:spcAft>
            </a:pPr>
            <a:endParaRPr lang="fr-BE" dirty="0"/>
          </a:p>
          <a:p>
            <a:pPr marL="457200" lvl="1" indent="0">
              <a:spcAft>
                <a:spcPts val="0"/>
              </a:spcAft>
              <a:buNone/>
            </a:pPr>
            <a:r>
              <a:rPr lang="fr-BE" sz="2300" b="1" i="1" dirty="0" smtClean="0"/>
              <a:t>Coffee break</a:t>
            </a:r>
          </a:p>
          <a:p>
            <a:pPr marL="457200" lvl="1" indent="0">
              <a:spcAft>
                <a:spcPts val="0"/>
              </a:spcAft>
              <a:buNone/>
            </a:pPr>
            <a:endParaRPr lang="en-US" sz="2600" b="1" i="1" dirty="0"/>
          </a:p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en-US" b="1" dirty="0"/>
              <a:t>15:45 – 17:00 -  The impact of product market competition on </a:t>
            </a:r>
            <a:r>
              <a:rPr lang="en-US" b="1" dirty="0" err="1" smtClean="0"/>
              <a:t>labour</a:t>
            </a:r>
            <a:endParaRPr lang="en-US" b="1" dirty="0" smtClean="0"/>
          </a:p>
          <a:p>
            <a:pPr lvl="1">
              <a:spcAft>
                <a:spcPts val="0"/>
              </a:spcAft>
            </a:pPr>
            <a:r>
              <a:rPr lang="en-US" b="1" dirty="0"/>
              <a:t>Elena Prager </a:t>
            </a:r>
            <a:r>
              <a:rPr lang="en-US" dirty="0"/>
              <a:t>(Northwestern University</a:t>
            </a:r>
            <a:r>
              <a:rPr lang="en-US" dirty="0" smtClean="0"/>
              <a:t>)</a:t>
            </a:r>
          </a:p>
          <a:p>
            <a:pPr lvl="1">
              <a:spcAft>
                <a:spcPts val="0"/>
              </a:spcAft>
            </a:pPr>
            <a:r>
              <a:rPr lang="en-US" b="1" dirty="0"/>
              <a:t>Jan </a:t>
            </a:r>
            <a:r>
              <a:rPr lang="en-US" b="1" dirty="0" err="1"/>
              <a:t>Eeckhout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Universitat</a:t>
            </a:r>
            <a:r>
              <a:rPr lang="en-US" dirty="0"/>
              <a:t> </a:t>
            </a:r>
            <a:r>
              <a:rPr lang="en-US" dirty="0" err="1"/>
              <a:t>Pompeu</a:t>
            </a:r>
            <a:r>
              <a:rPr lang="en-US" dirty="0"/>
              <a:t> </a:t>
            </a:r>
            <a:r>
              <a:rPr lang="en-US" dirty="0" err="1"/>
              <a:t>Fabra</a:t>
            </a:r>
            <a:r>
              <a:rPr lang="en-US" dirty="0" smtClean="0"/>
              <a:t>)</a:t>
            </a:r>
          </a:p>
          <a:p>
            <a:pPr lvl="1">
              <a:spcAft>
                <a:spcPts val="0"/>
              </a:spcAft>
            </a:pPr>
            <a:r>
              <a:rPr lang="en-US" dirty="0" smtClean="0"/>
              <a:t>Chair: </a:t>
            </a:r>
            <a:r>
              <a:rPr lang="en-US" b="1" dirty="0" smtClean="0"/>
              <a:t>Guillaume </a:t>
            </a:r>
            <a:r>
              <a:rPr lang="en-US" b="1" dirty="0" err="1" smtClean="0"/>
              <a:t>Débarbat</a:t>
            </a:r>
            <a:r>
              <a:rPr lang="en-US" b="1" dirty="0" smtClean="0"/>
              <a:t> </a:t>
            </a:r>
            <a:r>
              <a:rPr lang="en-US" dirty="0" smtClean="0"/>
              <a:t>(CET DG COMP)</a:t>
            </a:r>
          </a:p>
          <a:p>
            <a:pPr lvl="1">
              <a:spcAft>
                <a:spcPts val="0"/>
              </a:spcAft>
            </a:pPr>
            <a:endParaRPr lang="en-US" dirty="0" smtClean="0"/>
          </a:p>
          <a:p>
            <a:pPr marL="457200" indent="-457200">
              <a:spcAft>
                <a:spcPts val="0"/>
              </a:spcAft>
              <a:buFont typeface="+mj-lt"/>
              <a:buAutoNum type="arabicPeriod"/>
            </a:pPr>
            <a:r>
              <a:rPr lang="en-US" b="1" dirty="0"/>
              <a:t>17:00 – 18:15 - </a:t>
            </a:r>
            <a:r>
              <a:rPr lang="en-US" b="1" dirty="0" smtClean="0"/>
              <a:t>Recent </a:t>
            </a:r>
            <a:r>
              <a:rPr lang="en-US" b="1" dirty="0"/>
              <a:t>Experiences with Modelling the Macro-economic Impact of </a:t>
            </a:r>
            <a:r>
              <a:rPr lang="en-US" b="1" dirty="0" smtClean="0"/>
              <a:t>Competition</a:t>
            </a:r>
          </a:p>
          <a:p>
            <a:pPr lvl="1">
              <a:spcAft>
                <a:spcPts val="0"/>
              </a:spcAft>
            </a:pPr>
            <a:r>
              <a:rPr lang="en-US" b="1" dirty="0" smtClean="0"/>
              <a:t>Federico </a:t>
            </a:r>
            <a:r>
              <a:rPr lang="en-US" b="1" dirty="0" err="1"/>
              <a:t>Diez</a:t>
            </a:r>
            <a:r>
              <a:rPr lang="en-US" b="1" dirty="0"/>
              <a:t> </a:t>
            </a:r>
            <a:r>
              <a:rPr lang="en-US" dirty="0"/>
              <a:t>(IMF) </a:t>
            </a:r>
            <a:endParaRPr lang="en-US" dirty="0" smtClean="0"/>
          </a:p>
          <a:p>
            <a:pPr lvl="1">
              <a:spcAft>
                <a:spcPts val="0"/>
              </a:spcAft>
            </a:pPr>
            <a:r>
              <a:rPr lang="nl-NL" b="1" dirty="0"/>
              <a:t>Jan De </a:t>
            </a:r>
            <a:r>
              <a:rPr lang="nl-NL" b="1" dirty="0" err="1"/>
              <a:t>Loecker</a:t>
            </a:r>
            <a:r>
              <a:rPr lang="nl-NL" b="1" dirty="0"/>
              <a:t> </a:t>
            </a:r>
            <a:r>
              <a:rPr lang="nl-NL" dirty="0"/>
              <a:t>(KU Leuven) </a:t>
            </a:r>
            <a:endParaRPr lang="nl-NL" dirty="0" smtClean="0"/>
          </a:p>
          <a:p>
            <a:pPr lvl="1">
              <a:spcAft>
                <a:spcPts val="0"/>
              </a:spcAft>
            </a:pPr>
            <a:r>
              <a:rPr lang="nl-NL" dirty="0" smtClean="0"/>
              <a:t>Chair: </a:t>
            </a:r>
            <a:r>
              <a:rPr lang="nl-NL" b="1" dirty="0" smtClean="0"/>
              <a:t>Hans Zenger </a:t>
            </a:r>
            <a:r>
              <a:rPr lang="nl-NL" dirty="0" smtClean="0"/>
              <a:t>(CET DG COMP</a:t>
            </a:r>
            <a:r>
              <a:rPr lang="nl-NL" dirty="0" smtClean="0"/>
              <a:t>)</a:t>
            </a:r>
            <a:endParaRPr lang="nl-NL" dirty="0" smtClean="0"/>
          </a:p>
          <a:p>
            <a:pPr marL="457200" lvl="1" indent="0">
              <a:spcAft>
                <a:spcPts val="0"/>
              </a:spcAft>
              <a:buNone/>
            </a:pPr>
            <a:endParaRPr lang="nl-NL" dirty="0" smtClean="0"/>
          </a:p>
          <a:p>
            <a:pPr marL="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b="1" dirty="0"/>
              <a:t>18:15 – 18:30 </a:t>
            </a:r>
            <a:r>
              <a:rPr lang="nl-NL" sz="2400" b="1" dirty="0" err="1"/>
              <a:t>Closing</a:t>
            </a:r>
            <a:r>
              <a:rPr lang="nl-NL" sz="2400" b="1" dirty="0"/>
              <a:t> </a:t>
            </a:r>
            <a:r>
              <a:rPr lang="nl-NL" sz="2400" b="1" dirty="0" err="1"/>
              <a:t>remarks</a:t>
            </a:r>
            <a:r>
              <a:rPr lang="nl-NL" sz="2400" b="1" dirty="0"/>
              <a:t> </a:t>
            </a:r>
            <a:endParaRPr lang="nl-NL" sz="2400" b="1" dirty="0"/>
          </a:p>
          <a:p>
            <a:pPr marL="457200" lvl="1" indent="0">
              <a:spcAft>
                <a:spcPts val="0"/>
              </a:spcAft>
              <a:buNone/>
            </a:pPr>
            <a:endParaRPr lang="nl-NL" dirty="0" smtClean="0"/>
          </a:p>
          <a:p>
            <a:pPr marL="457200" lvl="1" indent="0">
              <a:spcAft>
                <a:spcPts val="0"/>
              </a:spcAft>
              <a:buNone/>
            </a:pPr>
            <a:r>
              <a:rPr lang="nl-NL" b="1" i="1" dirty="0" smtClean="0"/>
              <a:t>Moderators</a:t>
            </a:r>
            <a:r>
              <a:rPr lang="nl-NL" b="1" i="1" dirty="0" smtClean="0"/>
              <a:t>:  Guillaume </a:t>
            </a:r>
            <a:r>
              <a:rPr lang="nl-NL" b="1" i="1" dirty="0" err="1" smtClean="0"/>
              <a:t>Débarbat</a:t>
            </a:r>
            <a:r>
              <a:rPr lang="nl-NL" b="1" i="1" dirty="0" smtClean="0"/>
              <a:t>, Moritz </a:t>
            </a:r>
            <a:r>
              <a:rPr lang="nl-NL" b="1" i="1" dirty="0" err="1" smtClean="0"/>
              <a:t>Suppliet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26161" y="160643"/>
            <a:ext cx="10515600" cy="782357"/>
          </a:xfrm>
        </p:spPr>
        <p:txBody>
          <a:bodyPr/>
          <a:lstStyle/>
          <a:p>
            <a:r>
              <a:rPr lang="fr-BE" dirty="0" smtClean="0"/>
              <a:t>Agenda for </a:t>
            </a:r>
            <a:r>
              <a:rPr lang="fr-BE" dirty="0" err="1" smtClean="0"/>
              <a:t>today</a:t>
            </a:r>
            <a:r>
              <a:rPr lang="fr-B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90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Thank you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 smtClean="0"/>
              <a:t>Unless otherwise noted the reuse of this presentation is </a:t>
            </a:r>
            <a:r>
              <a:rPr lang="en-US" sz="1050" dirty="0" err="1" smtClean="0"/>
              <a:t>authorised</a:t>
            </a:r>
            <a:r>
              <a:rPr lang="en-US" sz="1050" dirty="0" smtClean="0"/>
              <a:t> under the </a:t>
            </a:r>
            <a:r>
              <a:rPr lang="en-US" sz="1050" dirty="0" smtClean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</a:t>
            </a:r>
            <a:r>
              <a:rPr lang="en-US" sz="1050" dirty="0" smtClean="0"/>
              <a:t>right holders.</a:t>
            </a:r>
          </a:p>
          <a:p>
            <a:r>
              <a:rPr lang="en-US" sz="1050" dirty="0" smtClean="0"/>
              <a:t>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>
                <a:solidFill>
                  <a:schemeClr val="accent6"/>
                </a:solidFill>
              </a:rPr>
              <a:t>e</a:t>
            </a:r>
            <a:r>
              <a:rPr lang="en-US" sz="1050" dirty="0" smtClean="0">
                <a:solidFill>
                  <a:schemeClr val="accent6"/>
                </a:solidFill>
              </a:rPr>
              <a:t>lement concerned</a:t>
            </a:r>
            <a:r>
              <a:rPr lang="en-US" sz="1050" dirty="0" smtClean="0"/>
              <a:t>, source</a:t>
            </a:r>
            <a:r>
              <a:rPr lang="en-US" sz="1050" dirty="0" smtClean="0">
                <a:solidFill>
                  <a:schemeClr val="accent6"/>
                </a:solidFill>
              </a:rPr>
              <a:t>: e.g. Fotolia.com</a:t>
            </a:r>
            <a:r>
              <a:rPr lang="en-US" sz="1050" dirty="0" smtClean="0"/>
              <a:t>; Slide </a:t>
            </a:r>
            <a:r>
              <a:rPr lang="en-US" sz="1050" dirty="0" smtClean="0">
                <a:solidFill>
                  <a:schemeClr val="accent6"/>
                </a:solidFill>
              </a:rPr>
              <a:t>xx</a:t>
            </a:r>
            <a:r>
              <a:rPr lang="en-US" sz="1050" dirty="0" smtClean="0"/>
              <a:t>: </a:t>
            </a:r>
            <a:r>
              <a:rPr lang="en-US" sz="1050" dirty="0" smtClean="0">
                <a:solidFill>
                  <a:schemeClr val="accent6"/>
                </a:solidFill>
              </a:rPr>
              <a:t>element concerned</a:t>
            </a:r>
            <a:r>
              <a:rPr lang="en-US" sz="1050" dirty="0" smtClean="0"/>
              <a:t>, source: </a:t>
            </a:r>
            <a:r>
              <a:rPr lang="en-US" sz="1050" dirty="0" smtClean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550</TotalTime>
  <Words>603</Words>
  <Application>Microsoft Office PowerPoint</Application>
  <PresentationFormat>Widescreen</PresentationFormat>
  <Paragraphs>72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Estimating the costs of  non-competition – Welcome and introduction </vt:lpstr>
      <vt:lpstr>Growing evidence of rising concentration, mark-ups, profitability since 1980</vt:lpstr>
      <vt:lpstr>Ongoing debates and today’s question</vt:lpstr>
      <vt:lpstr>Past and recent efforts to estimate the ‘costs of non-competition’ </vt:lpstr>
      <vt:lpstr>Agenda for today 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Estimating the costs of  non-competition - Welcome and introduction</dc:title>
  <dc:creator>DEISENHOFER Thomas (COMP)</dc:creator>
  <cp:lastModifiedBy>DEBARBAT Guillaume (COMP)</cp:lastModifiedBy>
  <cp:revision>33</cp:revision>
  <dcterms:created xsi:type="dcterms:W3CDTF">2022-06-20T09:28:56Z</dcterms:created>
  <dcterms:modified xsi:type="dcterms:W3CDTF">2022-06-21T16:05:42Z</dcterms:modified>
</cp:coreProperties>
</file>