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6" d="100"/>
          <a:sy n="106" d="100"/>
        </p:scale>
        <p:origin x="7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C70961-9AD8-447C-8407-444097C7639A}"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2216828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70961-9AD8-447C-8407-444097C7639A}"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40674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70961-9AD8-447C-8407-444097C7639A}"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371652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70961-9AD8-447C-8407-444097C7639A}"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407807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C70961-9AD8-447C-8407-444097C7639A}"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22975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C70961-9AD8-447C-8407-444097C7639A}"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606571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C70961-9AD8-447C-8407-444097C7639A}" type="datetimeFigureOut">
              <a:rPr lang="en-US" smtClean="0"/>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369779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C70961-9AD8-447C-8407-444097C7639A}" type="datetimeFigureOut">
              <a:rPr lang="en-US" smtClean="0"/>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241474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70961-9AD8-447C-8407-444097C7639A}" type="datetimeFigureOut">
              <a:rPr lang="en-US" smtClean="0"/>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238733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C70961-9AD8-447C-8407-444097C7639A}"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219729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C70961-9AD8-447C-8407-444097C7639A}"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4B48A-FE57-4F19-AA12-6058BDCF7175}" type="slidenum">
              <a:rPr lang="en-US" smtClean="0"/>
              <a:t>‹#›</a:t>
            </a:fld>
            <a:endParaRPr lang="en-US"/>
          </a:p>
        </p:txBody>
      </p:sp>
    </p:spTree>
    <p:extLst>
      <p:ext uri="{BB962C8B-B14F-4D97-AF65-F5344CB8AC3E}">
        <p14:creationId xmlns:p14="http://schemas.microsoft.com/office/powerpoint/2010/main" val="309971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70961-9AD8-447C-8407-444097C7639A}" type="datetimeFigureOut">
              <a:rPr lang="en-US" smtClean="0"/>
              <a:t>8/9/2023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4B48A-FE57-4F19-AA12-6058BDCF7175}" type="slidenum">
              <a:rPr lang="en-US" smtClean="0"/>
              <a:t>‹#›</a:t>
            </a:fld>
            <a:endParaRPr lang="en-US"/>
          </a:p>
        </p:txBody>
      </p:sp>
    </p:spTree>
    <p:extLst>
      <p:ext uri="{BB962C8B-B14F-4D97-AF65-F5344CB8AC3E}">
        <p14:creationId xmlns:p14="http://schemas.microsoft.com/office/powerpoint/2010/main" val="998231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B1166A8-82C1-0C49-DA17-5CB7F21030F2}"/>
              </a:ext>
            </a:extLst>
          </p:cNvPr>
          <p:cNvSpPr/>
          <p:nvPr/>
        </p:nvSpPr>
        <p:spPr>
          <a:xfrm>
            <a:off x="0" y="0"/>
            <a:ext cx="12192000" cy="481824"/>
          </a:xfrm>
          <a:prstGeom prst="rect">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a:p>
        </p:txBody>
      </p:sp>
      <p:sp>
        <p:nvSpPr>
          <p:cNvPr id="3" name="Google Shape;86;p11">
            <a:extLst>
              <a:ext uri="{FF2B5EF4-FFF2-40B4-BE49-F238E27FC236}">
                <a16:creationId xmlns:a16="http://schemas.microsoft.com/office/drawing/2014/main" id="{F8C5C234-A9B4-3A80-C4EC-2D03AC80B06C}"/>
              </a:ext>
            </a:extLst>
          </p:cNvPr>
          <p:cNvSpPr txBox="1">
            <a:spLocks/>
          </p:cNvSpPr>
          <p:nvPr/>
        </p:nvSpPr>
        <p:spPr>
          <a:xfrm>
            <a:off x="66393" y="56179"/>
            <a:ext cx="4312765" cy="408355"/>
          </a:xfrm>
          <a:prstGeom prst="rect">
            <a:avLst/>
          </a:prstGeom>
          <a:noFill/>
          <a:ln>
            <a:noFill/>
          </a:ln>
        </p:spPr>
        <p:txBody>
          <a:bodyPr spcFirstLastPara="1" vert="horz" wrap="square" lIns="68569" tIns="34275" rIns="68569" bIns="34275" rtlCol="0" anchor="b"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uSzPts val="2400"/>
            </a:pPr>
            <a:r>
              <a:rPr lang="en-US" sz="1800" b="1" dirty="0">
                <a:latin typeface="Arial" panose="020B0604020202020204" pitchFamily="34" charset="0"/>
                <a:cs typeface="Arial" panose="020B0604020202020204" pitchFamily="34" charset="0"/>
              </a:rPr>
              <a:t>Department of Environmental Quality</a:t>
            </a:r>
            <a:br>
              <a:rPr lang="en-US" sz="1200" dirty="0">
                <a:latin typeface="Arial" panose="020B0604020202020204" pitchFamily="34" charset="0"/>
                <a:cs typeface="Arial" panose="020B0604020202020204" pitchFamily="34" charset="0"/>
              </a:rPr>
            </a:br>
            <a:r>
              <a:rPr lang="en-US" sz="1050" dirty="0">
                <a:latin typeface="Arial" panose="020B0604020202020204" pitchFamily="34" charset="0"/>
                <a:cs typeface="Arial" panose="020B0604020202020204" pitchFamily="34" charset="0"/>
              </a:rPr>
              <a:t>Fiscal Year 2024-2025+ Strategic Plan</a:t>
            </a:r>
            <a:endParaRPr lang="en-US" sz="1050" dirty="0">
              <a:solidFill>
                <a:schemeClr val="bg1"/>
              </a:solidFill>
              <a:latin typeface="Arial" panose="020B0604020202020204" pitchFamily="34" charset="0"/>
              <a:cs typeface="Arial" panose="020B0604020202020204" pitchFamily="34" charset="0"/>
            </a:endParaRPr>
          </a:p>
        </p:txBody>
      </p:sp>
      <p:sp>
        <p:nvSpPr>
          <p:cNvPr id="4" name="Google Shape;92;p11">
            <a:extLst>
              <a:ext uri="{FF2B5EF4-FFF2-40B4-BE49-F238E27FC236}">
                <a16:creationId xmlns:a16="http://schemas.microsoft.com/office/drawing/2014/main" id="{94994D75-C755-401D-40E9-C7CD1B74CD04}"/>
              </a:ext>
            </a:extLst>
          </p:cNvPr>
          <p:cNvSpPr txBox="1">
            <a:spLocks/>
          </p:cNvSpPr>
          <p:nvPr/>
        </p:nvSpPr>
        <p:spPr>
          <a:xfrm>
            <a:off x="9608297" y="56178"/>
            <a:ext cx="2517310" cy="408355"/>
          </a:xfrm>
          <a:prstGeom prst="rect">
            <a:avLst/>
          </a:prstGeom>
          <a:noFill/>
          <a:ln>
            <a:noFill/>
          </a:ln>
        </p:spPr>
        <p:txBody>
          <a:bodyPr spcFirstLastPara="1" wrap="square" lIns="68569" tIns="34275" rIns="68569" bIns="34275" anchor="b" anchorCtr="0">
            <a:noAutofit/>
          </a:bodyPr>
          <a:lstStyle/>
          <a:p>
            <a:pPr lvl="0">
              <a:lnSpc>
                <a:spcPct val="85000"/>
              </a:lnSpc>
              <a:buClr>
                <a:srgbClr val="3F3F3F"/>
              </a:buClr>
              <a:buSzPts val="2400"/>
            </a:pPr>
            <a:r>
              <a:rPr lang="en-US" sz="900" b="1" dirty="0">
                <a:latin typeface="Arial" panose="020B0604020202020204" pitchFamily="34" charset="0"/>
                <a:cs typeface="Arial" panose="020B0604020202020204" pitchFamily="34" charset="0"/>
                <a:sym typeface="Calibri"/>
              </a:rPr>
              <a:t>Executive Director: </a:t>
            </a:r>
            <a:r>
              <a:rPr lang="en-US" sz="900" dirty="0">
                <a:latin typeface="Arial" panose="020B0604020202020204" pitchFamily="34" charset="0"/>
                <a:cs typeface="Arial" panose="020B0604020202020204" pitchFamily="34" charset="0"/>
                <a:sym typeface="Calibri"/>
              </a:rPr>
              <a:t>	Scott Thompson</a:t>
            </a:r>
            <a:br>
              <a:rPr lang="en-US" sz="900" dirty="0">
                <a:latin typeface="Arial" panose="020B0604020202020204" pitchFamily="34" charset="0"/>
                <a:cs typeface="Arial" panose="020B0604020202020204" pitchFamily="34" charset="0"/>
                <a:sym typeface="Calibri"/>
              </a:rPr>
            </a:br>
            <a:r>
              <a:rPr lang="en-US" sz="900" b="1" dirty="0">
                <a:latin typeface="Arial" panose="020B0604020202020204" pitchFamily="34" charset="0"/>
                <a:cs typeface="Arial" panose="020B0604020202020204" pitchFamily="34" charset="0"/>
                <a:sym typeface="Calibri"/>
              </a:rPr>
              <a:t>Deputy Director</a:t>
            </a:r>
            <a:r>
              <a:rPr lang="en-US" sz="900" b="1" dirty="0">
                <a:latin typeface="Arial" panose="020B0604020202020204" pitchFamily="34" charset="0"/>
                <a:ea typeface="Calibri"/>
                <a:cs typeface="Arial" panose="020B0604020202020204" pitchFamily="34" charset="0"/>
                <a:sym typeface="Calibri"/>
              </a:rPr>
              <a:t>:</a:t>
            </a:r>
            <a:r>
              <a:rPr lang="en-US" sz="900" dirty="0">
                <a:latin typeface="Arial" panose="020B0604020202020204" pitchFamily="34" charset="0"/>
                <a:ea typeface="Calibri"/>
                <a:cs typeface="Arial" panose="020B0604020202020204" pitchFamily="34" charset="0"/>
                <a:sym typeface="Calibri"/>
              </a:rPr>
              <a:t>		Robert Singletary</a:t>
            </a:r>
          </a:p>
          <a:p>
            <a:pPr lvl="0">
              <a:lnSpc>
                <a:spcPct val="85000"/>
              </a:lnSpc>
              <a:buClr>
                <a:srgbClr val="3F3F3F"/>
              </a:buClr>
              <a:buSzPts val="2400"/>
            </a:pPr>
            <a:r>
              <a:rPr lang="en-US" sz="900" b="1" dirty="0">
                <a:latin typeface="Arial" panose="020B0604020202020204" pitchFamily="34" charset="0"/>
                <a:ea typeface="Calibri"/>
                <a:cs typeface="Arial" panose="020B0604020202020204" pitchFamily="34" charset="0"/>
                <a:sym typeface="Calibri"/>
              </a:rPr>
              <a:t>Created:</a:t>
            </a:r>
            <a:r>
              <a:rPr lang="en-US" sz="900" dirty="0">
                <a:latin typeface="Arial" panose="020B0604020202020204" pitchFamily="34" charset="0"/>
                <a:ea typeface="Calibri"/>
                <a:cs typeface="Arial" panose="020B0604020202020204" pitchFamily="34" charset="0"/>
                <a:sym typeface="Calibri"/>
              </a:rPr>
              <a:t>		July 1, 2023</a:t>
            </a:r>
            <a:endParaRPr sz="900" b="1" dirty="0">
              <a:latin typeface="Arial" panose="020B0604020202020204" pitchFamily="34" charset="0"/>
              <a:ea typeface="Calibri"/>
              <a:cs typeface="Arial" panose="020B0604020202020204" pitchFamily="34" charset="0"/>
              <a:sym typeface="Calibri"/>
            </a:endParaRPr>
          </a:p>
        </p:txBody>
      </p:sp>
      <p:sp>
        <p:nvSpPr>
          <p:cNvPr id="10" name="TextBox 9">
            <a:extLst>
              <a:ext uri="{FF2B5EF4-FFF2-40B4-BE49-F238E27FC236}">
                <a16:creationId xmlns:a16="http://schemas.microsoft.com/office/drawing/2014/main" id="{024E5FA5-7259-4A39-D26E-C58E0BCC3F0C}"/>
              </a:ext>
            </a:extLst>
          </p:cNvPr>
          <p:cNvSpPr txBox="1"/>
          <p:nvPr/>
        </p:nvSpPr>
        <p:spPr>
          <a:xfrm>
            <a:off x="66393" y="538003"/>
            <a:ext cx="4188736" cy="400110"/>
          </a:xfrm>
          <a:prstGeom prst="rect">
            <a:avLst/>
          </a:prstGeom>
          <a:noFill/>
          <a:ln>
            <a:solidFill>
              <a:schemeClr val="accent1"/>
            </a:solidFill>
          </a:ln>
        </p:spPr>
        <p:txBody>
          <a:bodyPr wrap="square" rtlCol="0">
            <a:spAutoFit/>
          </a:bodyPr>
          <a:lstStyle/>
          <a:p>
            <a:r>
              <a:rPr lang="en-US" sz="1000" b="1" dirty="0">
                <a:latin typeface="Arial" panose="020B0604020202020204" pitchFamily="34" charset="0"/>
                <a:cs typeface="Arial" panose="020B0604020202020204" pitchFamily="34" charset="0"/>
              </a:rPr>
              <a:t>True North: </a:t>
            </a:r>
            <a:r>
              <a:rPr lang="en-US" sz="1000" dirty="0">
                <a:latin typeface="Arial" panose="020B0604020202020204" pitchFamily="34" charset="0"/>
                <a:cs typeface="Arial" panose="020B0604020202020204" pitchFamily="34" charset="0"/>
              </a:rPr>
              <a:t>To lead the nation in fostering a healthy and sustainable future through effective and innovative environmental actions.</a:t>
            </a:r>
            <a:endParaRPr lang="en-US" sz="1000" b="1"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DC4AB769-3D86-F7C4-27DD-83FB03992BD3}"/>
              </a:ext>
            </a:extLst>
          </p:cNvPr>
          <p:cNvSpPr txBox="1"/>
          <p:nvPr/>
        </p:nvSpPr>
        <p:spPr>
          <a:xfrm>
            <a:off x="66393" y="994292"/>
            <a:ext cx="4188736" cy="246221"/>
          </a:xfrm>
          <a:prstGeom prst="rect">
            <a:avLst/>
          </a:prstGeom>
          <a:noFill/>
          <a:ln>
            <a:solidFill>
              <a:schemeClr val="accent1"/>
            </a:solidFill>
          </a:ln>
        </p:spPr>
        <p:txBody>
          <a:bodyPr wrap="square" rtlCol="0">
            <a:spAutoFit/>
          </a:bodyPr>
          <a:lstStyle/>
          <a:p>
            <a:r>
              <a:rPr lang="en-US" sz="1000" b="1" dirty="0">
                <a:latin typeface="Arial" panose="020B0604020202020204" pitchFamily="34" charset="0"/>
                <a:cs typeface="Arial" panose="020B0604020202020204" pitchFamily="34" charset="0"/>
              </a:rPr>
              <a:t>Mission: </a:t>
            </a:r>
            <a:r>
              <a:rPr lang="en-US" sz="1000" dirty="0">
                <a:latin typeface="Arial" panose="020B0604020202020204" pitchFamily="34" charset="0"/>
                <a:cs typeface="Arial" panose="020B0604020202020204" pitchFamily="34" charset="0"/>
              </a:rPr>
              <a:t>To protect and improve public health and the environment</a:t>
            </a:r>
            <a:r>
              <a:rPr lang="en-US" sz="750" dirty="0">
                <a:latin typeface="Arial" panose="020B0604020202020204" pitchFamily="34" charset="0"/>
                <a:cs typeface="Arial" panose="020B0604020202020204" pitchFamily="34" charset="0"/>
              </a:rPr>
              <a:t>.</a:t>
            </a:r>
            <a:endParaRPr lang="en-US" sz="750" b="1"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59FB0B29-F384-8B5D-22BE-391EB143BAB7}"/>
              </a:ext>
            </a:extLst>
          </p:cNvPr>
          <p:cNvSpPr txBox="1"/>
          <p:nvPr/>
        </p:nvSpPr>
        <p:spPr>
          <a:xfrm>
            <a:off x="66393" y="1341496"/>
            <a:ext cx="4188736" cy="1323439"/>
          </a:xfrm>
          <a:prstGeom prst="rect">
            <a:avLst/>
          </a:prstGeom>
          <a:noFill/>
          <a:ln>
            <a:solidFill>
              <a:schemeClr val="accent1"/>
            </a:solidFill>
          </a:ln>
        </p:spPr>
        <p:txBody>
          <a:bodyPr wrap="square" rtlCol="0">
            <a:spAutoFit/>
          </a:bodyPr>
          <a:lstStyle/>
          <a:p>
            <a:r>
              <a:rPr lang="en-US" sz="1000" b="1" dirty="0">
                <a:latin typeface="Arial" panose="020B0604020202020204" pitchFamily="34" charset="0"/>
                <a:cs typeface="Arial" panose="020B0604020202020204" pitchFamily="34" charset="0"/>
              </a:rPr>
              <a:t>Agency Description: </a:t>
            </a:r>
            <a:r>
              <a:rPr lang="en-US" sz="1000" dirty="0">
                <a:latin typeface="Arial" panose="020B0604020202020204" pitchFamily="34" charset="0"/>
                <a:cs typeface="Arial" panose="020B0604020202020204" pitchFamily="34" charset="0"/>
              </a:rPr>
              <a:t>Through the Environmental Quality Act of 1992, the Oklahoma Legislature established the Oklahoma Department of Environmental Quality (DEQ) July 1, 1993 as the state's primary environmental regulatory agency to administer programs protecting Oklahoma's air, land, and water resources. Focused on our True North and Mission, DEQ is committed to making sure all Oklahomans have clean air to breathe, clean water to drink, and our land is protected – making Oklahoma an even better place to live.</a:t>
            </a:r>
            <a:endParaRPr lang="en-US" sz="1000" b="1"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1308F91-EA96-0377-B06E-C42BF85FB36C}"/>
              </a:ext>
            </a:extLst>
          </p:cNvPr>
          <p:cNvSpPr txBox="1"/>
          <p:nvPr/>
        </p:nvSpPr>
        <p:spPr>
          <a:xfrm>
            <a:off x="66392" y="2745548"/>
            <a:ext cx="4188735" cy="3631763"/>
          </a:xfrm>
          <a:prstGeom prst="rect">
            <a:avLst/>
          </a:prstGeom>
          <a:noFill/>
          <a:ln>
            <a:solidFill>
              <a:schemeClr val="accent1"/>
            </a:solidFill>
          </a:ln>
        </p:spPr>
        <p:txBody>
          <a:bodyPr wrap="square" rtlCol="0">
            <a:spAutoFit/>
          </a:bodyPr>
          <a:lstStyle/>
          <a:p>
            <a:r>
              <a:rPr lang="en-US" sz="1000" b="1" dirty="0">
                <a:latin typeface="Arial" panose="020B0604020202020204" pitchFamily="34" charset="0"/>
                <a:cs typeface="Arial" panose="020B0604020202020204" pitchFamily="34" charset="0"/>
              </a:rPr>
              <a:t>Executive Summary: </a:t>
            </a:r>
            <a:r>
              <a:rPr lang="en-US" sz="1000" dirty="0">
                <a:latin typeface="Arial" panose="020B0604020202020204" pitchFamily="34" charset="0"/>
                <a:cs typeface="Arial" panose="020B0604020202020204" pitchFamily="34" charset="0"/>
              </a:rPr>
              <a:t>At DEQ, we believe government doesn't have to be broken. We are committed to providing optimal service to our customers – the citizens of Oklahoma and the entities we regulate – so we can achieve our Mission. To demonstrate this commitment, we are undertaking a bold, forward-thinking transformation to reduce waste within the agency and improve services to our customers. This transformation involved identifying our True North – the guiding principle behind every decision we make to continuously improve both our internal processes and services and Oklahoma's environment. This five-year strategic plan is another example of our transformation.</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Each DEQ division identified up to four "gaps" between the current state of agency programs, the desired future state for those programs, and strategies for closing those gaps. The nine strategies in this plan identify the most critical needs of the agency. Gaps not included will still be addressed by the respective divisions through divisional strategic plans or another mechanism of their choosing.</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This plan will be carried out under the umbrella of a Lean Management System, a comprehensive, agency-wide management approach supporting the concept of continuous improvement – systematically seeking to achieve small, incremental changes in processes to improve efficiency, quality, and service for our customers.</a:t>
            </a:r>
          </a:p>
        </p:txBody>
      </p:sp>
      <p:sp>
        <p:nvSpPr>
          <p:cNvPr id="15" name="TextBox 14">
            <a:extLst>
              <a:ext uri="{FF2B5EF4-FFF2-40B4-BE49-F238E27FC236}">
                <a16:creationId xmlns:a16="http://schemas.microsoft.com/office/drawing/2014/main" id="{9BC224EB-62BE-8313-665F-3A9E45C8161B}"/>
              </a:ext>
            </a:extLst>
          </p:cNvPr>
          <p:cNvSpPr txBox="1"/>
          <p:nvPr/>
        </p:nvSpPr>
        <p:spPr>
          <a:xfrm>
            <a:off x="4350062" y="538002"/>
            <a:ext cx="7775545" cy="246221"/>
          </a:xfrm>
          <a:prstGeom prst="rect">
            <a:avLst/>
          </a:prstGeom>
          <a:noFill/>
          <a:ln>
            <a:solidFill>
              <a:schemeClr val="accent1"/>
            </a:solidFill>
          </a:ln>
        </p:spPr>
        <p:txBody>
          <a:bodyPr wrap="square" rtlCol="0">
            <a:spAutoFit/>
          </a:bodyPr>
          <a:lstStyle/>
          <a:p>
            <a:pPr algn="ctr"/>
            <a:r>
              <a:rPr lang="en-US" sz="1000" b="1" dirty="0">
                <a:latin typeface="Arial" panose="020B0604020202020204" pitchFamily="34" charset="0"/>
                <a:cs typeface="Arial" panose="020B0604020202020204" pitchFamily="34" charset="0"/>
              </a:rPr>
              <a:t>Summary of Multi-Year Strategic Priorities</a:t>
            </a:r>
          </a:p>
        </p:txBody>
      </p:sp>
      <p:graphicFrame>
        <p:nvGraphicFramePr>
          <p:cNvPr id="16" name="Table 16">
            <a:extLst>
              <a:ext uri="{FF2B5EF4-FFF2-40B4-BE49-F238E27FC236}">
                <a16:creationId xmlns:a16="http://schemas.microsoft.com/office/drawing/2014/main" id="{CD11FC1E-293B-373B-5859-654A29825079}"/>
              </a:ext>
            </a:extLst>
          </p:cNvPr>
          <p:cNvGraphicFramePr>
            <a:graphicFrameLocks noGrp="1"/>
          </p:cNvGraphicFramePr>
          <p:nvPr>
            <p:extLst>
              <p:ext uri="{D42A27DB-BD31-4B8C-83A1-F6EECF244321}">
                <p14:modId xmlns:p14="http://schemas.microsoft.com/office/powerpoint/2010/main" val="2366222611"/>
              </p:ext>
            </p:extLst>
          </p:nvPr>
        </p:nvGraphicFramePr>
        <p:xfrm>
          <a:off x="4350062" y="840401"/>
          <a:ext cx="7775546" cy="5536910"/>
        </p:xfrm>
        <a:graphic>
          <a:graphicData uri="http://schemas.openxmlformats.org/drawingml/2006/table">
            <a:tbl>
              <a:tblPr firstRow="1" bandRow="1">
                <a:tableStyleId>{5C22544A-7EE6-4342-B048-85BDC9FD1C3A}</a:tableStyleId>
              </a:tblPr>
              <a:tblGrid>
                <a:gridCol w="479193">
                  <a:extLst>
                    <a:ext uri="{9D8B030D-6E8A-4147-A177-3AD203B41FA5}">
                      <a16:colId xmlns:a16="http://schemas.microsoft.com/office/drawing/2014/main" val="279046978"/>
                    </a:ext>
                  </a:extLst>
                </a:gridCol>
                <a:gridCol w="3534244">
                  <a:extLst>
                    <a:ext uri="{9D8B030D-6E8A-4147-A177-3AD203B41FA5}">
                      <a16:colId xmlns:a16="http://schemas.microsoft.com/office/drawing/2014/main" val="2113084419"/>
                    </a:ext>
                  </a:extLst>
                </a:gridCol>
                <a:gridCol w="546630">
                  <a:extLst>
                    <a:ext uri="{9D8B030D-6E8A-4147-A177-3AD203B41FA5}">
                      <a16:colId xmlns:a16="http://schemas.microsoft.com/office/drawing/2014/main" val="148752653"/>
                    </a:ext>
                  </a:extLst>
                </a:gridCol>
                <a:gridCol w="3215479">
                  <a:extLst>
                    <a:ext uri="{9D8B030D-6E8A-4147-A177-3AD203B41FA5}">
                      <a16:colId xmlns:a16="http://schemas.microsoft.com/office/drawing/2014/main" val="3219691508"/>
                    </a:ext>
                  </a:extLst>
                </a:gridCol>
              </a:tblGrid>
              <a:tr h="387683">
                <a:tc>
                  <a:txBody>
                    <a:bodyPr/>
                    <a:lstStyle/>
                    <a:p>
                      <a:pPr algn="ctr"/>
                      <a:r>
                        <a:rPr lang="en-US" sz="1000" dirty="0">
                          <a:latin typeface="Arial" panose="020B0604020202020204" pitchFamily="34" charset="0"/>
                          <a:cs typeface="Arial" panose="020B0604020202020204" pitchFamily="34" charset="0"/>
                        </a:rPr>
                        <a:t>#</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Five-Year Strategy*</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Start FY</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Progress &amp; Successes</a:t>
                      </a:r>
                    </a:p>
                  </a:txBody>
                  <a:tcPr marL="68580" marR="68580" marT="34290" marB="34290" anchor="ctr"/>
                </a:tc>
                <a:extLst>
                  <a:ext uri="{0D108BD9-81ED-4DB2-BD59-A6C34878D82A}">
                    <a16:rowId xmlns:a16="http://schemas.microsoft.com/office/drawing/2014/main" val="2240299568"/>
                  </a:ext>
                </a:extLst>
              </a:tr>
              <a:tr h="387683">
                <a:tc>
                  <a:txBody>
                    <a:bodyPr/>
                    <a:lstStyle/>
                    <a:p>
                      <a:pPr algn="ctr"/>
                      <a:r>
                        <a:rPr lang="en-US" sz="1000" b="1" dirty="0">
                          <a:latin typeface="Arial" panose="020B0604020202020204" pitchFamily="34" charset="0"/>
                          <a:cs typeface="Arial" panose="020B0604020202020204" pitchFamily="34" charset="0"/>
                        </a:rPr>
                        <a:t>1</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Develop &amp; implement an integrated talent management strategy.</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24270750"/>
                  </a:ext>
                </a:extLst>
              </a:tr>
              <a:tr h="536792">
                <a:tc>
                  <a:txBody>
                    <a:bodyPr/>
                    <a:lstStyle/>
                    <a:p>
                      <a:pPr algn="ctr"/>
                      <a:r>
                        <a:rPr lang="en-US" sz="1000" b="1" dirty="0">
                          <a:latin typeface="Arial" panose="020B0604020202020204" pitchFamily="34" charset="0"/>
                          <a:cs typeface="Arial" panose="020B0604020202020204" pitchFamily="34" charset="0"/>
                        </a:rPr>
                        <a:t>2</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Implement a more efficient and effective invoicing solution to replace antiquated platforms to better meet agency needs.</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1521860030"/>
                  </a:ext>
                </a:extLst>
              </a:tr>
              <a:tr h="685901">
                <a:tc>
                  <a:txBody>
                    <a:bodyPr/>
                    <a:lstStyle/>
                    <a:p>
                      <a:pPr algn="ctr"/>
                      <a:r>
                        <a:rPr lang="en-US" sz="1000" b="1" dirty="0">
                          <a:latin typeface="Arial" panose="020B0604020202020204" pitchFamily="34" charset="0"/>
                          <a:cs typeface="Arial" panose="020B0604020202020204" pitchFamily="34" charset="0"/>
                        </a:rPr>
                        <a:t>3</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Implement more efficient and effective database management solution for the Operator Certification program to replace antiquated platforms and better meet agency needs</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1319230400"/>
                  </a:ext>
                </a:extLst>
              </a:tr>
              <a:tr h="387683">
                <a:tc>
                  <a:txBody>
                    <a:bodyPr/>
                    <a:lstStyle/>
                    <a:p>
                      <a:pPr algn="ctr"/>
                      <a:r>
                        <a:rPr lang="en-US" sz="1000" b="1" dirty="0">
                          <a:latin typeface="Arial" panose="020B0604020202020204" pitchFamily="34" charset="0"/>
                          <a:cs typeface="Arial" panose="020B0604020202020204" pitchFamily="34" charset="0"/>
                        </a:rPr>
                        <a:t>4</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Establish reliable high-speed internet capabilities at all local DEQ offices.</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3803459078"/>
                  </a:ext>
                </a:extLst>
              </a:tr>
              <a:tr h="407564">
                <a:tc>
                  <a:txBody>
                    <a:bodyPr/>
                    <a:lstStyle/>
                    <a:p>
                      <a:pPr algn="ctr"/>
                      <a:r>
                        <a:rPr lang="en-US" sz="1000" b="1" dirty="0">
                          <a:latin typeface="Arial" panose="020B0604020202020204" pitchFamily="34" charset="0"/>
                          <a:cs typeface="Arial" panose="020B0604020202020204" pitchFamily="34" charset="0"/>
                        </a:rPr>
                        <a:t>5</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Reduce onboarding time for State Environmental Laboratory instrumentation.</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1191995717"/>
                  </a:ext>
                </a:extLst>
              </a:tr>
              <a:tr h="685901">
                <a:tc>
                  <a:txBody>
                    <a:bodyPr/>
                    <a:lstStyle/>
                    <a:p>
                      <a:pPr algn="ctr"/>
                      <a:r>
                        <a:rPr lang="en-US" sz="1000" b="1" dirty="0">
                          <a:latin typeface="Arial" panose="020B0604020202020204" pitchFamily="34" charset="0"/>
                          <a:cs typeface="Arial" panose="020B0604020202020204" pitchFamily="34" charset="0"/>
                        </a:rPr>
                        <a:t>6</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Modernize agency rules so that electronic submittals of permit applications and supporting information and correspondence may be handled electronically rather than exclusively via regular mail.</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3399227974"/>
                  </a:ext>
                </a:extLst>
              </a:tr>
              <a:tr h="387683">
                <a:tc>
                  <a:txBody>
                    <a:bodyPr/>
                    <a:lstStyle/>
                    <a:p>
                      <a:pPr algn="ctr"/>
                      <a:r>
                        <a:rPr lang="en-US" sz="1000" b="1" dirty="0">
                          <a:latin typeface="Arial" panose="020B0604020202020204" pitchFamily="34" charset="0"/>
                          <a:cs typeface="Arial" panose="020B0604020202020204" pitchFamily="34" charset="0"/>
                        </a:rPr>
                        <a:t>7</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Establish a framework for DEQ emergency response activities.</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strategy for FY 2024</a:t>
                      </a:r>
                    </a:p>
                  </a:txBody>
                  <a:tcPr marL="68580" marR="68580" marT="34290" marB="34290" anchor="ctr"/>
                </a:tc>
                <a:extLst>
                  <a:ext uri="{0D108BD9-81ED-4DB2-BD59-A6C34878D82A}">
                    <a16:rowId xmlns:a16="http://schemas.microsoft.com/office/drawing/2014/main" val="1815444228"/>
                  </a:ext>
                </a:extLst>
              </a:tr>
              <a:tr h="984119">
                <a:tc>
                  <a:txBody>
                    <a:bodyPr/>
                    <a:lstStyle/>
                    <a:p>
                      <a:pPr algn="ctr"/>
                      <a:r>
                        <a:rPr lang="en-US" sz="1000" b="1" dirty="0">
                          <a:latin typeface="Arial" panose="020B0604020202020204" pitchFamily="34" charset="0"/>
                          <a:cs typeface="Arial" panose="020B0604020202020204" pitchFamily="34" charset="0"/>
                        </a:rPr>
                        <a:t>8</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Conduct a thorough review of DEQ rules every four years.</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2026</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In FY 2020, Gov. Stitt issued Executive Order 2020-03, requiring all state agencies to identify costly, ineffective, duplicative, outdated, or unnecessary regulations. DEQ issued its report July 31, 2020. DEQ believes this is a good process to periodically undertake.</a:t>
                      </a:r>
                    </a:p>
                  </a:txBody>
                  <a:tcPr marL="68580" marR="68580" marT="34290" marB="34290" anchor="ctr"/>
                </a:tc>
                <a:extLst>
                  <a:ext uri="{0D108BD9-81ED-4DB2-BD59-A6C34878D82A}">
                    <a16:rowId xmlns:a16="http://schemas.microsoft.com/office/drawing/2014/main" val="4002148812"/>
                  </a:ext>
                </a:extLst>
              </a:tr>
              <a:tr h="685901">
                <a:tc>
                  <a:txBody>
                    <a:bodyPr/>
                    <a:lstStyle/>
                    <a:p>
                      <a:pPr algn="ctr"/>
                      <a:r>
                        <a:rPr lang="en-US" sz="1000" b="1" dirty="0">
                          <a:latin typeface="Arial" panose="020B0604020202020204" pitchFamily="34" charset="0"/>
                          <a:cs typeface="Arial" panose="020B0604020202020204" pitchFamily="34" charset="0"/>
                        </a:rPr>
                        <a:t>9</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Implement the Water Quality Standards (WQS) program.</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2024</a:t>
                      </a:r>
                    </a:p>
                  </a:txBody>
                  <a:tcPr marL="68580" marR="68580" marT="34290" marB="34290" anchor="ctr"/>
                </a:tc>
                <a:tc>
                  <a:txBody>
                    <a:bodyPr/>
                    <a:lstStyle/>
                    <a:p>
                      <a:pPr marL="17145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FY 2022, SB1325 transferred the WQS program from OWRB to DEQ but did not transfer program funding or staffing.</a:t>
                      </a:r>
                    </a:p>
                    <a:p>
                      <a:pPr marL="17145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FY 2023, HB1982 was a clean-up bill.</a:t>
                      </a:r>
                    </a:p>
                  </a:txBody>
                  <a:tcPr marL="68580" marR="68580" marT="34290" marB="34290" anchor="ctr"/>
                </a:tc>
                <a:extLst>
                  <a:ext uri="{0D108BD9-81ED-4DB2-BD59-A6C34878D82A}">
                    <a16:rowId xmlns:a16="http://schemas.microsoft.com/office/drawing/2014/main" val="3131320995"/>
                  </a:ext>
                </a:extLst>
              </a:tr>
            </a:tbl>
          </a:graphicData>
        </a:graphic>
      </p:graphicFrame>
      <p:sp>
        <p:nvSpPr>
          <p:cNvPr id="19" name="Rectangle 18">
            <a:extLst>
              <a:ext uri="{FF2B5EF4-FFF2-40B4-BE49-F238E27FC236}">
                <a16:creationId xmlns:a16="http://schemas.microsoft.com/office/drawing/2014/main" id="{A2067CA6-F512-5CA9-63A6-BA7F8324C6A1}"/>
              </a:ext>
            </a:extLst>
          </p:cNvPr>
          <p:cNvSpPr/>
          <p:nvPr/>
        </p:nvSpPr>
        <p:spPr>
          <a:xfrm>
            <a:off x="0" y="6433488"/>
            <a:ext cx="12192000" cy="424511"/>
          </a:xfrm>
          <a:prstGeom prst="rect">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0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CFB20F8-7807-4167-2A3B-E1D2365D86C5}"/>
              </a:ext>
            </a:extLst>
          </p:cNvPr>
          <p:cNvSpPr txBox="1"/>
          <p:nvPr/>
        </p:nvSpPr>
        <p:spPr>
          <a:xfrm>
            <a:off x="4255127" y="6399522"/>
            <a:ext cx="1670492" cy="246221"/>
          </a:xfrm>
          <a:prstGeom prst="rect">
            <a:avLst/>
          </a:prstGeom>
          <a:noFill/>
        </p:spPr>
        <p:txBody>
          <a:bodyPr wrap="square" rtlCol="0">
            <a:spAutoFit/>
          </a:bodyPr>
          <a:lstStyle/>
          <a:p>
            <a:pPr algn="ctr"/>
            <a:r>
              <a:rPr lang="en-US" sz="1000" b="1" dirty="0">
                <a:solidFill>
                  <a:schemeClr val="bg1"/>
                </a:solidFill>
                <a:latin typeface="Arial" panose="020B0604020202020204" pitchFamily="34" charset="0"/>
                <a:cs typeface="Arial" panose="020B0604020202020204" pitchFamily="34" charset="0"/>
              </a:rPr>
              <a:t>*</a:t>
            </a:r>
            <a:r>
              <a:rPr lang="en-US" sz="1000" dirty="0">
                <a:solidFill>
                  <a:schemeClr val="bg1"/>
                </a:solidFill>
                <a:latin typeface="Arial" panose="020B0604020202020204" pitchFamily="34" charset="0"/>
                <a:cs typeface="Arial" panose="020B0604020202020204" pitchFamily="34" charset="0"/>
              </a:rPr>
              <a:t> Descriptions on Page 3</a:t>
            </a:r>
          </a:p>
        </p:txBody>
      </p:sp>
    </p:spTree>
    <p:extLst>
      <p:ext uri="{BB962C8B-B14F-4D97-AF65-F5344CB8AC3E}">
        <p14:creationId xmlns:p14="http://schemas.microsoft.com/office/powerpoint/2010/main" val="1424291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2F3081-2226-1AFE-A4FF-7FA99E604CCC}"/>
              </a:ext>
            </a:extLst>
          </p:cNvPr>
          <p:cNvSpPr/>
          <p:nvPr/>
        </p:nvSpPr>
        <p:spPr>
          <a:xfrm>
            <a:off x="0" y="0"/>
            <a:ext cx="12192000" cy="481824"/>
          </a:xfrm>
          <a:prstGeom prst="rect">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a:p>
        </p:txBody>
      </p:sp>
      <p:sp>
        <p:nvSpPr>
          <p:cNvPr id="2" name="Google Shape;86;p11">
            <a:extLst>
              <a:ext uri="{FF2B5EF4-FFF2-40B4-BE49-F238E27FC236}">
                <a16:creationId xmlns:a16="http://schemas.microsoft.com/office/drawing/2014/main" id="{60412D75-812C-82EE-0F6B-0361B832048A}"/>
              </a:ext>
            </a:extLst>
          </p:cNvPr>
          <p:cNvSpPr txBox="1">
            <a:spLocks/>
          </p:cNvSpPr>
          <p:nvPr/>
        </p:nvSpPr>
        <p:spPr>
          <a:xfrm>
            <a:off x="0" y="73469"/>
            <a:ext cx="4312765" cy="408355"/>
          </a:xfrm>
          <a:prstGeom prst="rect">
            <a:avLst/>
          </a:prstGeom>
          <a:noFill/>
          <a:ln>
            <a:noFill/>
          </a:ln>
        </p:spPr>
        <p:txBody>
          <a:bodyPr spcFirstLastPara="1" vert="horz" wrap="square" lIns="68569" tIns="34275" rIns="68569" bIns="34275" rtlCol="0" anchor="b"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uSzPts val="2400"/>
            </a:pPr>
            <a:r>
              <a:rPr lang="en-US" sz="1800" b="1" dirty="0">
                <a:latin typeface="Arial" panose="020B0604020202020204" pitchFamily="34" charset="0"/>
                <a:cs typeface="Arial" panose="020B0604020202020204" pitchFamily="34" charset="0"/>
              </a:rPr>
              <a:t>Department of Environmental Quality</a:t>
            </a:r>
            <a:br>
              <a:rPr lang="en-US" sz="1200" dirty="0">
                <a:latin typeface="Arial" panose="020B0604020202020204" pitchFamily="34" charset="0"/>
                <a:cs typeface="Arial" panose="020B0604020202020204" pitchFamily="34" charset="0"/>
              </a:rPr>
            </a:br>
            <a:r>
              <a:rPr lang="en-US" sz="1050" dirty="0">
                <a:latin typeface="Arial" panose="020B0604020202020204" pitchFamily="34" charset="0"/>
                <a:cs typeface="Arial" panose="020B0604020202020204" pitchFamily="34" charset="0"/>
              </a:rPr>
              <a:t>Fiscal Year 2024-2025+ Strategic Plan</a:t>
            </a:r>
            <a:endParaRPr lang="en-US" sz="1050" dirty="0">
              <a:solidFill>
                <a:schemeClr val="bg1"/>
              </a:solidFill>
              <a:latin typeface="Arial" panose="020B0604020202020204" pitchFamily="34" charset="0"/>
              <a:cs typeface="Arial" panose="020B0604020202020204" pitchFamily="34" charset="0"/>
            </a:endParaRPr>
          </a:p>
        </p:txBody>
      </p:sp>
      <p:sp>
        <p:nvSpPr>
          <p:cNvPr id="3" name="Google Shape;92;p11">
            <a:extLst>
              <a:ext uri="{FF2B5EF4-FFF2-40B4-BE49-F238E27FC236}">
                <a16:creationId xmlns:a16="http://schemas.microsoft.com/office/drawing/2014/main" id="{23E55F46-F6EB-4ABF-89C6-FB2886200A04}"/>
              </a:ext>
            </a:extLst>
          </p:cNvPr>
          <p:cNvSpPr txBox="1">
            <a:spLocks/>
          </p:cNvSpPr>
          <p:nvPr/>
        </p:nvSpPr>
        <p:spPr>
          <a:xfrm>
            <a:off x="5564512" y="111499"/>
            <a:ext cx="1062971" cy="258826"/>
          </a:xfrm>
          <a:prstGeom prst="rect">
            <a:avLst/>
          </a:prstGeom>
          <a:noFill/>
          <a:ln>
            <a:noFill/>
          </a:ln>
        </p:spPr>
        <p:txBody>
          <a:bodyPr spcFirstLastPara="1" wrap="square" lIns="68569" tIns="34275" rIns="68569" bIns="34275" anchor="b" anchorCtr="0">
            <a:noAutofit/>
          </a:bodyPr>
          <a:lstStyle/>
          <a:p>
            <a:pPr lvl="0" algn="r">
              <a:lnSpc>
                <a:spcPct val="85000"/>
              </a:lnSpc>
              <a:buClr>
                <a:srgbClr val="3F3F3F"/>
              </a:buClr>
              <a:buSzPts val="2400"/>
            </a:pPr>
            <a:r>
              <a:rPr lang="en-US" sz="1000" b="1" dirty="0">
                <a:latin typeface="Arial" panose="020B0604020202020204" pitchFamily="34" charset="0"/>
                <a:cs typeface="Arial" panose="020B0604020202020204" pitchFamily="34" charset="0"/>
                <a:sym typeface="Calibri"/>
              </a:rPr>
              <a:t>FY 2024 Focus</a:t>
            </a:r>
            <a:endParaRPr sz="1000" b="1" dirty="0">
              <a:latin typeface="Arial" panose="020B0604020202020204" pitchFamily="34" charset="0"/>
              <a:ea typeface="Calibri"/>
              <a:cs typeface="Arial" panose="020B0604020202020204" pitchFamily="34" charset="0"/>
              <a:sym typeface="Calibri"/>
            </a:endParaRPr>
          </a:p>
        </p:txBody>
      </p:sp>
      <p:sp>
        <p:nvSpPr>
          <p:cNvPr id="5" name="Rectangle 4">
            <a:extLst>
              <a:ext uri="{FF2B5EF4-FFF2-40B4-BE49-F238E27FC236}">
                <a16:creationId xmlns:a16="http://schemas.microsoft.com/office/drawing/2014/main" id="{48653A74-0381-18BB-C8DC-B998CB0CBAB7}"/>
              </a:ext>
            </a:extLst>
          </p:cNvPr>
          <p:cNvSpPr/>
          <p:nvPr/>
        </p:nvSpPr>
        <p:spPr>
          <a:xfrm>
            <a:off x="1524000" y="5895726"/>
            <a:ext cx="9144000" cy="105025"/>
          </a:xfrm>
          <a:prstGeom prst="rect">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a:p>
        </p:txBody>
      </p:sp>
      <p:sp>
        <p:nvSpPr>
          <p:cNvPr id="6" name="TextBox 5">
            <a:extLst>
              <a:ext uri="{FF2B5EF4-FFF2-40B4-BE49-F238E27FC236}">
                <a16:creationId xmlns:a16="http://schemas.microsoft.com/office/drawing/2014/main" id="{C775E551-C94E-E348-C19C-17D96DE985A3}"/>
              </a:ext>
            </a:extLst>
          </p:cNvPr>
          <p:cNvSpPr txBox="1"/>
          <p:nvPr/>
        </p:nvSpPr>
        <p:spPr>
          <a:xfrm>
            <a:off x="5723639" y="5855905"/>
            <a:ext cx="466631" cy="323165"/>
          </a:xfrm>
          <a:prstGeom prst="rect">
            <a:avLst/>
          </a:prstGeom>
          <a:noFill/>
        </p:spPr>
        <p:txBody>
          <a:bodyPr wrap="square" rtlCol="0">
            <a:spAutoFit/>
          </a:bodyPr>
          <a:lstStyle/>
          <a:p>
            <a:r>
              <a:rPr lang="en-US" sz="750" b="1" dirty="0">
                <a:latin typeface="Arial" panose="020B0604020202020204" pitchFamily="34" charset="0"/>
                <a:cs typeface="Arial" panose="020B0604020202020204" pitchFamily="34" charset="0"/>
              </a:rPr>
              <a:t>Page 2</a:t>
            </a:r>
          </a:p>
        </p:txBody>
      </p:sp>
      <p:graphicFrame>
        <p:nvGraphicFramePr>
          <p:cNvPr id="7" name="Table 16">
            <a:extLst>
              <a:ext uri="{FF2B5EF4-FFF2-40B4-BE49-F238E27FC236}">
                <a16:creationId xmlns:a16="http://schemas.microsoft.com/office/drawing/2014/main" id="{F9980C01-73C0-D53C-64EA-4EC0396FFD0B}"/>
              </a:ext>
            </a:extLst>
          </p:cNvPr>
          <p:cNvGraphicFramePr>
            <a:graphicFrameLocks noGrp="1"/>
          </p:cNvGraphicFramePr>
          <p:nvPr>
            <p:extLst>
              <p:ext uri="{D42A27DB-BD31-4B8C-83A1-F6EECF244321}">
                <p14:modId xmlns:p14="http://schemas.microsoft.com/office/powerpoint/2010/main" val="2445009902"/>
              </p:ext>
            </p:extLst>
          </p:nvPr>
        </p:nvGraphicFramePr>
        <p:xfrm>
          <a:off x="-1" y="481824"/>
          <a:ext cx="12191999" cy="6376175"/>
        </p:xfrm>
        <a:graphic>
          <a:graphicData uri="http://schemas.openxmlformats.org/drawingml/2006/table">
            <a:tbl>
              <a:tblPr firstRow="1" bandRow="1">
                <a:tableStyleId>{5C22544A-7EE6-4342-B048-85BDC9FD1C3A}</a:tableStyleId>
              </a:tblPr>
              <a:tblGrid>
                <a:gridCol w="697584">
                  <a:extLst>
                    <a:ext uri="{9D8B030D-6E8A-4147-A177-3AD203B41FA5}">
                      <a16:colId xmlns:a16="http://schemas.microsoft.com/office/drawing/2014/main" val="279046978"/>
                    </a:ext>
                  </a:extLst>
                </a:gridCol>
                <a:gridCol w="2778946">
                  <a:extLst>
                    <a:ext uri="{9D8B030D-6E8A-4147-A177-3AD203B41FA5}">
                      <a16:colId xmlns:a16="http://schemas.microsoft.com/office/drawing/2014/main" val="2113084419"/>
                    </a:ext>
                  </a:extLst>
                </a:gridCol>
                <a:gridCol w="5042780">
                  <a:extLst>
                    <a:ext uri="{9D8B030D-6E8A-4147-A177-3AD203B41FA5}">
                      <a16:colId xmlns:a16="http://schemas.microsoft.com/office/drawing/2014/main" val="148752653"/>
                    </a:ext>
                  </a:extLst>
                </a:gridCol>
                <a:gridCol w="3672689">
                  <a:extLst>
                    <a:ext uri="{9D8B030D-6E8A-4147-A177-3AD203B41FA5}">
                      <a16:colId xmlns:a16="http://schemas.microsoft.com/office/drawing/2014/main" val="3219691508"/>
                    </a:ext>
                  </a:extLst>
                </a:gridCol>
              </a:tblGrid>
              <a:tr h="401188">
                <a:tc>
                  <a:txBody>
                    <a:bodyPr/>
                    <a:lstStyle/>
                    <a:p>
                      <a:pPr algn="ctr"/>
                      <a:r>
                        <a:rPr lang="en-US" sz="900" dirty="0">
                          <a:latin typeface="Arial" panose="020B0604020202020204" pitchFamily="34" charset="0"/>
                          <a:cs typeface="Arial" panose="020B0604020202020204" pitchFamily="34" charset="0"/>
                        </a:rPr>
                        <a:t>Strategy</a:t>
                      </a:r>
                    </a:p>
                  </a:txBody>
                  <a:tcPr marL="68580" marR="68580" marT="34290" marB="34290" anchor="ctr"/>
                </a:tc>
                <a:tc>
                  <a:txBody>
                    <a:bodyPr/>
                    <a:lstStyle/>
                    <a:p>
                      <a:pPr algn="ctr"/>
                      <a:r>
                        <a:rPr lang="en-US" sz="900" dirty="0">
                          <a:latin typeface="Arial" panose="020B0604020202020204" pitchFamily="34" charset="0"/>
                          <a:cs typeface="Arial" panose="020B0604020202020204" pitchFamily="34" charset="0"/>
                        </a:rPr>
                        <a:t>FY 2024 Annual Objectives</a:t>
                      </a:r>
                    </a:p>
                  </a:txBody>
                  <a:tcPr marL="68580" marR="68580" marT="34290" marB="34290" anchor="ctr"/>
                </a:tc>
                <a:tc>
                  <a:txBody>
                    <a:bodyPr/>
                    <a:lstStyle/>
                    <a:p>
                      <a:pPr algn="ctr"/>
                      <a:r>
                        <a:rPr lang="en-US" sz="900" dirty="0">
                          <a:latin typeface="Arial" panose="020B0604020202020204" pitchFamily="34" charset="0"/>
                          <a:cs typeface="Arial" panose="020B0604020202020204" pitchFamily="34" charset="0"/>
                        </a:rPr>
                        <a:t>Objective Metrics</a:t>
                      </a:r>
                    </a:p>
                  </a:txBody>
                  <a:tcPr marL="68580" marR="68580" marT="34290" marB="34290" anchor="ctr"/>
                </a:tc>
                <a:tc>
                  <a:txBody>
                    <a:bodyPr/>
                    <a:lstStyle/>
                    <a:p>
                      <a:pPr algn="ctr"/>
                      <a:r>
                        <a:rPr lang="en-US" sz="900" dirty="0">
                          <a:latin typeface="Arial" panose="020B0604020202020204" pitchFamily="34" charset="0"/>
                          <a:cs typeface="Arial" panose="020B0604020202020204" pitchFamily="34" charset="0"/>
                        </a:rPr>
                        <a:t>Annual Initiatives</a:t>
                      </a:r>
                    </a:p>
                  </a:txBody>
                  <a:tcPr marL="68580" marR="68580" marT="34290" marB="34290" anchor="ctr"/>
                </a:tc>
                <a:extLst>
                  <a:ext uri="{0D108BD9-81ED-4DB2-BD59-A6C34878D82A}">
                    <a16:rowId xmlns:a16="http://schemas.microsoft.com/office/drawing/2014/main" val="2240299568"/>
                  </a:ext>
                </a:extLst>
              </a:tr>
              <a:tr h="781222">
                <a:tc>
                  <a:txBody>
                    <a:bodyPr/>
                    <a:lstStyle/>
                    <a:p>
                      <a:pPr algn="ctr"/>
                      <a:r>
                        <a:rPr lang="en-US" sz="800" b="1" dirty="0">
                          <a:latin typeface="Arial" panose="020B0604020202020204" pitchFamily="34" charset="0"/>
                          <a:cs typeface="Arial" panose="020B0604020202020204" pitchFamily="34" charset="0"/>
                        </a:rPr>
                        <a:t>1</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Begin development of an integrated talent management strategy.</a:t>
                      </a:r>
                    </a:p>
                  </a:txBody>
                  <a:tcPr marL="68580" marR="68580" marT="34290" marB="34290" anchor="ctr"/>
                </a:tc>
                <a:tc>
                  <a:txBody>
                    <a:bodyPr/>
                    <a:lstStyle/>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Identify members of a cross-divisional workgroup (could be an existing workgroup) to develop a strategy that integrates with the agency Lean Management System.</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Continue internal studies to identify highlights and deficiencies in current hiring practices, retention rates, pay disparities, performance evaluation system, succession planning, and other areas identified by the workgroup.</a:t>
                      </a:r>
                    </a:p>
                  </a:txBody>
                  <a:tcPr marL="68580" marR="68580" marT="34290" marB="34290" anchor="ctr"/>
                </a:tc>
                <a:tc>
                  <a:txBody>
                    <a:bodyPr/>
                    <a:lstStyle/>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FY 2024 – Continue internal studies, issue report of findings and recommendations for Executive Director approval. Begin implementation of approved recommendations.</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FY 2026-2028 – Continue on an annual basis.</a:t>
                      </a:r>
                    </a:p>
                  </a:txBody>
                  <a:tcPr marL="68580" marR="68580" marT="34290" marB="34290" anchor="ctr"/>
                </a:tc>
                <a:extLst>
                  <a:ext uri="{0D108BD9-81ED-4DB2-BD59-A6C34878D82A}">
                    <a16:rowId xmlns:a16="http://schemas.microsoft.com/office/drawing/2014/main" val="24270750"/>
                  </a:ext>
                </a:extLst>
              </a:tr>
              <a:tr h="809782">
                <a:tc>
                  <a:txBody>
                    <a:bodyPr/>
                    <a:lstStyle/>
                    <a:p>
                      <a:pPr algn="ctr"/>
                      <a:r>
                        <a:rPr lang="en-US" sz="800" b="1" dirty="0">
                          <a:latin typeface="Arial" panose="020B0604020202020204" pitchFamily="34" charset="0"/>
                          <a:cs typeface="Arial" panose="020B0604020202020204" pitchFamily="34" charset="0"/>
                        </a:rPr>
                        <a:t>2</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Replace current agency invoicing software with a more robust enterprise-wide Accounts Receivable/invoicing solution.</a:t>
                      </a:r>
                    </a:p>
                  </a:txBody>
                  <a:tcPr marL="68580" marR="68580" marT="34290" marB="34290" anchor="ctr"/>
                </a:tc>
                <a:tc>
                  <a:txBody>
                    <a:bodyPr/>
                    <a:lstStyle/>
                    <a:p>
                      <a:pPr algn="l"/>
                      <a:r>
                        <a:rPr lang="en-US" sz="800" dirty="0">
                          <a:latin typeface="Arial" panose="020B0604020202020204" pitchFamily="34" charset="0"/>
                          <a:cs typeface="Arial" panose="020B0604020202020204" pitchFamily="34" charset="0"/>
                        </a:rPr>
                        <a:t>ASD hires Business Analyst to oversee project, and in consultation with all divisions:</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Develops platform needs and project outline.</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Develops solicitation package.</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Selects vendor.</a:t>
                      </a:r>
                    </a:p>
                    <a:p>
                      <a:pPr algn="l"/>
                      <a:endParaRPr lang="en-US" sz="800" dirty="0">
                        <a:latin typeface="Arial" panose="020B0604020202020204" pitchFamily="34" charset="0"/>
                        <a:cs typeface="Arial" panose="020B0604020202020204" pitchFamily="34" charset="0"/>
                      </a:endParaRPr>
                    </a:p>
                  </a:txBody>
                  <a:tcPr marL="68580" marR="68580" marT="34290" marB="3429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latin typeface="Arial" panose="020B0604020202020204" pitchFamily="34" charset="0"/>
                          <a:cs typeface="Arial" panose="020B0604020202020204" pitchFamily="34" charset="0"/>
                        </a:rPr>
                        <a:t>FY 2024 - Secure funding. Begin deployment of platform and testing.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latin typeface="Arial" panose="020B0604020202020204" pitchFamily="34" charset="0"/>
                          <a:cs typeface="Arial" panose="020B0604020202020204" pitchFamily="34" charset="0"/>
                        </a:rPr>
                        <a:t>FY 2025 - Complete deployment and testing. Transition to new platform. Develop Standard Work for invoicing process. Complete archiving of old platform databases.</a:t>
                      </a:r>
                    </a:p>
                  </a:txBody>
                  <a:tcPr marL="68580" marR="68580" marT="34290" marB="34290" anchor="ctr"/>
                </a:tc>
                <a:extLst>
                  <a:ext uri="{0D108BD9-81ED-4DB2-BD59-A6C34878D82A}">
                    <a16:rowId xmlns:a16="http://schemas.microsoft.com/office/drawing/2014/main" val="1521860030"/>
                  </a:ext>
                </a:extLst>
              </a:tr>
              <a:tr h="809782">
                <a:tc>
                  <a:txBody>
                    <a:bodyPr/>
                    <a:lstStyle/>
                    <a:p>
                      <a:pPr algn="ctr"/>
                      <a:r>
                        <a:rPr lang="en-US" sz="800" b="1" dirty="0">
                          <a:latin typeface="Arial" panose="020B0604020202020204" pitchFamily="34" charset="0"/>
                          <a:cs typeface="Arial" panose="020B0604020202020204" pitchFamily="34" charset="0"/>
                        </a:rPr>
                        <a:t>3</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Complete background research of needs for upgraded Operator Certification platform &amp; select vendor.</a:t>
                      </a:r>
                    </a:p>
                  </a:txBody>
                  <a:tcPr marL="68580" marR="68580" marT="34290" marB="34290" anchor="ctr"/>
                </a:tc>
                <a:tc>
                  <a:txBody>
                    <a:bodyPr/>
                    <a:lstStyle/>
                    <a:p>
                      <a:pPr algn="l"/>
                      <a:r>
                        <a:rPr lang="en-US" sz="800" dirty="0">
                          <a:latin typeface="Arial" panose="020B0604020202020204" pitchFamily="34" charset="0"/>
                          <a:cs typeface="Arial" panose="020B0604020202020204" pitchFamily="34" charset="0"/>
                        </a:rPr>
                        <a:t>WQD and ASD:</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Develop platform needs and project outline.</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Develop solicitation package.</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Select vendor.</a:t>
                      </a:r>
                    </a:p>
                  </a:txBody>
                  <a:tcPr marL="68580" marR="68580" marT="34290" marB="3429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latin typeface="Arial" panose="020B0604020202020204" pitchFamily="34" charset="0"/>
                          <a:cs typeface="Arial" panose="020B0604020202020204" pitchFamily="34" charset="0"/>
                        </a:rPr>
                        <a:t>FY 2025 - Secure funding via increased fees and/or general appropriations. Begin deployment of platform and testing. As needed, update/modernize </a:t>
                      </a:r>
                      <a:r>
                        <a:rPr lang="en-US" sz="800" dirty="0" err="1">
                          <a:latin typeface="Arial" panose="020B0604020202020204" pitchFamily="34" charset="0"/>
                          <a:cs typeface="Arial" panose="020B0604020202020204" pitchFamily="34" charset="0"/>
                        </a:rPr>
                        <a:t>OpCert</a:t>
                      </a:r>
                      <a:r>
                        <a:rPr lang="en-US" sz="800" dirty="0">
                          <a:latin typeface="Arial" panose="020B0604020202020204" pitchFamily="34" charset="0"/>
                          <a:cs typeface="Arial" panose="020B0604020202020204" pitchFamily="34" charset="0"/>
                        </a:rPr>
                        <a:t> rules.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00" dirty="0">
                          <a:latin typeface="Arial" panose="020B0604020202020204" pitchFamily="34" charset="0"/>
                          <a:cs typeface="Arial" panose="020B0604020202020204" pitchFamily="34" charset="0"/>
                        </a:rPr>
                        <a:t>FY 2026 - Complete deployment and testing. Transition to new platform. Develop Standard Work for use of new platform. Complete archiving of old platform databases.</a:t>
                      </a:r>
                    </a:p>
                  </a:txBody>
                  <a:tcPr marL="68580" marR="68580" marT="34290" marB="34290" anchor="ctr"/>
                </a:tc>
                <a:extLst>
                  <a:ext uri="{0D108BD9-81ED-4DB2-BD59-A6C34878D82A}">
                    <a16:rowId xmlns:a16="http://schemas.microsoft.com/office/drawing/2014/main" val="1319230400"/>
                  </a:ext>
                </a:extLst>
              </a:tr>
              <a:tr h="562991">
                <a:tc>
                  <a:txBody>
                    <a:bodyPr/>
                    <a:lstStyle/>
                    <a:p>
                      <a:pPr algn="ctr"/>
                      <a:r>
                        <a:rPr lang="en-US" sz="800" b="1" dirty="0">
                          <a:latin typeface="Arial" panose="020B0604020202020204" pitchFamily="34" charset="0"/>
                          <a:cs typeface="Arial" panose="020B0604020202020204" pitchFamily="34" charset="0"/>
                        </a:rPr>
                        <a:t>4</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Begin establishing reliable high-speed internet capabilities at all local DEQ offices.</a:t>
                      </a:r>
                    </a:p>
                  </a:txBody>
                  <a:tcPr marL="68580" marR="68580" marT="34290" marB="34290" anchor="ctr"/>
                </a:tc>
                <a:tc>
                  <a:txBody>
                    <a:bodyPr/>
                    <a:lstStyle/>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In conjunction with ASD and OMES, complete research of available high-speed internet providers and their capabilities for each local office.</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Develop necessary contracts with internet providers.</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Develop roll-out plan for transitioning each local office to high-speed internet.</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FY 2025 - Complete transition of all local DEQ offices to high-speed internet</a:t>
                      </a:r>
                    </a:p>
                  </a:txBody>
                  <a:tcPr marL="68580" marR="68580" marT="34290" marB="34290" anchor="ctr"/>
                </a:tc>
                <a:extLst>
                  <a:ext uri="{0D108BD9-81ED-4DB2-BD59-A6C34878D82A}">
                    <a16:rowId xmlns:a16="http://schemas.microsoft.com/office/drawing/2014/main" val="3803459078"/>
                  </a:ext>
                </a:extLst>
              </a:tr>
              <a:tr h="568869">
                <a:tc>
                  <a:txBody>
                    <a:bodyPr/>
                    <a:lstStyle/>
                    <a:p>
                      <a:pPr algn="ctr"/>
                      <a:r>
                        <a:rPr lang="en-US" sz="800" b="1" dirty="0">
                          <a:latin typeface="Arial" panose="020B0604020202020204" pitchFamily="34" charset="0"/>
                          <a:cs typeface="Arial" panose="020B0604020202020204" pitchFamily="34" charset="0"/>
                        </a:rPr>
                        <a:t>5</a:t>
                      </a:r>
                    </a:p>
                  </a:txBody>
                  <a:tcPr marL="68580" marR="68580" marT="34290" marB="34290" anchor="ctr"/>
                </a:tc>
                <a:tc>
                  <a:txBody>
                    <a:bodyPr/>
                    <a:lstStyle/>
                    <a:p>
                      <a:r>
                        <a:rPr lang="en-US" sz="800" u="none" strike="noStrike" dirty="0">
                          <a:effectLst/>
                          <a:latin typeface="Arial" panose="020B0604020202020204" pitchFamily="34" charset="0"/>
                          <a:cs typeface="Arial" panose="020B0604020202020204" pitchFamily="34" charset="0"/>
                        </a:rPr>
                        <a:t>Improve laboratory instrument onboarding time and support capabilities.</a:t>
                      </a:r>
                      <a:endParaRPr lang="en-US" sz="800" dirty="0">
                        <a:latin typeface="Arial" panose="020B0604020202020204" pitchFamily="34" charset="0"/>
                        <a:cs typeface="Arial" panose="020B0604020202020204" pitchFamily="34" charset="0"/>
                      </a:endParaRPr>
                    </a:p>
                  </a:txBody>
                  <a:tcPr marL="68580" marR="68580" marT="34290" marB="34290" anchor="ctr"/>
                </a:tc>
                <a:tc>
                  <a:txBody>
                    <a:bodyPr/>
                    <a:lstStyle/>
                    <a:p>
                      <a:pPr marL="171450" indent="-171450" algn="l" fontAlgn="ctr">
                        <a:buFont typeface="Arial" panose="020B0604020202020204" pitchFamily="34" charset="0"/>
                        <a:buChar char="•"/>
                      </a:pPr>
                      <a:r>
                        <a:rPr lang="en-US" sz="800" u="none" strike="noStrike" dirty="0">
                          <a:effectLst/>
                          <a:latin typeface="Arial" panose="020B0604020202020204" pitchFamily="34" charset="0"/>
                          <a:cs typeface="Arial" panose="020B0604020202020204" pitchFamily="34" charset="0"/>
                        </a:rPr>
                        <a:t>Develop Standard Work for instrument acquisition, onboarding workflow, and network mapping.</a:t>
                      </a:r>
                    </a:p>
                    <a:p>
                      <a:pPr marL="171450" indent="-171450" algn="l" fontAlgn="ctr">
                        <a:buFont typeface="Arial" panose="020B0604020202020204" pitchFamily="34" charset="0"/>
                        <a:buChar char="•"/>
                      </a:pPr>
                      <a:r>
                        <a:rPr lang="en-US" sz="800" u="none" strike="noStrike" dirty="0">
                          <a:effectLst/>
                          <a:latin typeface="Arial" panose="020B0604020202020204" pitchFamily="34" charset="0"/>
                          <a:cs typeface="Arial" panose="020B0604020202020204" pitchFamily="34" charset="0"/>
                        </a:rPr>
                        <a:t>Work with OMES to add instrument onboarding to Help Desk ticket system.</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FY 2025 - Reduce instrument onboarding time to ≤ 30 days, 100% of the time.</a:t>
                      </a:r>
                    </a:p>
                  </a:txBody>
                  <a:tcPr marL="68580" marR="68580" marT="34290" marB="34290" anchor="ctr"/>
                </a:tc>
                <a:extLst>
                  <a:ext uri="{0D108BD9-81ED-4DB2-BD59-A6C34878D82A}">
                    <a16:rowId xmlns:a16="http://schemas.microsoft.com/office/drawing/2014/main" val="1191995717"/>
                  </a:ext>
                </a:extLst>
              </a:tr>
              <a:tr h="623822">
                <a:tc>
                  <a:txBody>
                    <a:bodyPr/>
                    <a:lstStyle/>
                    <a:p>
                      <a:pPr algn="ctr"/>
                      <a:r>
                        <a:rPr lang="en-US" sz="800" b="1" dirty="0">
                          <a:latin typeface="Arial" panose="020B0604020202020204" pitchFamily="34" charset="0"/>
                          <a:cs typeface="Arial" panose="020B0604020202020204" pitchFamily="34" charset="0"/>
                        </a:rPr>
                        <a:t>6</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Modernize agency rules so that electronic submittals of permit applications and supporting information and correspondence may be handled electronically rather than exclusively via regular mail.</a:t>
                      </a:r>
                    </a:p>
                  </a:txBody>
                  <a:tcPr marL="68580" marR="68580" marT="34290" marB="34290" anchor="ctr"/>
                </a:tc>
                <a:tc>
                  <a:txBody>
                    <a:bodyPr/>
                    <a:lstStyle/>
                    <a:p>
                      <a:pPr algn="l"/>
                      <a:r>
                        <a:rPr lang="en-US" sz="800" dirty="0">
                          <a:latin typeface="Arial" panose="020B0604020202020204" pitchFamily="34" charset="0"/>
                          <a:cs typeface="Arial" panose="020B0604020202020204" pitchFamily="34" charset="0"/>
                        </a:rPr>
                        <a:t>Each division organizes small workgroup to review pertinent rules and propose regulatory changes to Office of the General Counsel.</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FY 2025 - Complete rulemaking processes.</a:t>
                      </a:r>
                    </a:p>
                  </a:txBody>
                  <a:tcPr marL="68580" marR="68580" marT="34290" marB="34290" anchor="ctr"/>
                </a:tc>
                <a:extLst>
                  <a:ext uri="{0D108BD9-81ED-4DB2-BD59-A6C34878D82A}">
                    <a16:rowId xmlns:a16="http://schemas.microsoft.com/office/drawing/2014/main" val="3399227974"/>
                  </a:ext>
                </a:extLst>
              </a:tr>
              <a:tr h="562991">
                <a:tc>
                  <a:txBody>
                    <a:bodyPr/>
                    <a:lstStyle/>
                    <a:p>
                      <a:pPr algn="ctr"/>
                      <a:r>
                        <a:rPr lang="en-US" sz="800" b="1" dirty="0">
                          <a:latin typeface="Arial" panose="020B0604020202020204" pitchFamily="34" charset="0"/>
                          <a:cs typeface="Arial" panose="020B0604020202020204" pitchFamily="34" charset="0"/>
                        </a:rPr>
                        <a:t>7</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Establish a framework for DEQ emergency response activities.</a:t>
                      </a:r>
                    </a:p>
                  </a:txBody>
                  <a:tcPr marL="68580" marR="68580" marT="34290" marB="34290" anchor="ctr"/>
                </a:tc>
                <a:tc>
                  <a:txBody>
                    <a:bodyPr/>
                    <a:lstStyle/>
                    <a:p>
                      <a:pPr algn="l"/>
                      <a:r>
                        <a:rPr lang="en-US" sz="800" dirty="0">
                          <a:latin typeface="Arial" panose="020B0604020202020204" pitchFamily="34" charset="0"/>
                          <a:cs typeface="Arial" panose="020B0604020202020204" pitchFamily="34" charset="0"/>
                        </a:rPr>
                        <a:t>Identify internal staff to draft templates and procedures that will enable rapid and effective deployment in emergencies.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FY 2025 - Complete training of key staff from all divisions in Incident Command protocols. Begin semiannual tabletop and field exercises for training purposes.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FY 2026-2028 - Continue tabletop and field training exercises.</a:t>
                      </a:r>
                    </a:p>
                  </a:txBody>
                  <a:tcPr marL="68580" marR="68580" marT="34290" marB="34290" anchor="ctr"/>
                </a:tc>
                <a:extLst>
                  <a:ext uri="{0D108BD9-81ED-4DB2-BD59-A6C34878D82A}">
                    <a16:rowId xmlns:a16="http://schemas.microsoft.com/office/drawing/2014/main" val="1815444228"/>
                  </a:ext>
                </a:extLst>
              </a:tr>
              <a:tr h="562991">
                <a:tc>
                  <a:txBody>
                    <a:bodyPr/>
                    <a:lstStyle/>
                    <a:p>
                      <a:pPr algn="ctr"/>
                      <a:r>
                        <a:rPr lang="en-US" sz="800" b="1" dirty="0">
                          <a:latin typeface="Arial" panose="020B0604020202020204" pitchFamily="34" charset="0"/>
                          <a:cs typeface="Arial" panose="020B0604020202020204" pitchFamily="34" charset="0"/>
                        </a:rPr>
                        <a:t>8</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Conduct a thorough review of DEQ rules every four years.</a:t>
                      </a:r>
                    </a:p>
                  </a:txBody>
                  <a:tcPr marL="68580" marR="68580" marT="34290" marB="34290" anchor="ctr"/>
                </a:tc>
                <a:tc>
                  <a:txBody>
                    <a:bodyPr/>
                    <a:lstStyle/>
                    <a:p>
                      <a:pPr algn="l"/>
                      <a:r>
                        <a:rPr lang="en-US" sz="800" dirty="0">
                          <a:latin typeface="Arial" panose="020B0604020202020204" pitchFamily="34" charset="0"/>
                          <a:cs typeface="Arial" panose="020B0604020202020204" pitchFamily="34" charset="0"/>
                        </a:rPr>
                        <a:t>No objectives for FY 2024</a:t>
                      </a:r>
                    </a:p>
                  </a:txBody>
                  <a:tcPr marL="68580" marR="68580" marT="34290" marB="34290" anchor="ctr"/>
                </a:tc>
                <a:tc>
                  <a:txBody>
                    <a:bodyPr/>
                    <a:lstStyle/>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FY 2025 – Develop Standard Work and schedule for conducting rule review.</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FY 2026 – Complete DEQ rule review and schedule for implementing identified rule changes.</a:t>
                      </a:r>
                    </a:p>
                  </a:txBody>
                  <a:tcPr marL="68580" marR="68580" marT="34290" marB="34290" anchor="ctr"/>
                </a:tc>
                <a:extLst>
                  <a:ext uri="{0D108BD9-81ED-4DB2-BD59-A6C34878D82A}">
                    <a16:rowId xmlns:a16="http://schemas.microsoft.com/office/drawing/2014/main" val="4002148812"/>
                  </a:ext>
                </a:extLst>
              </a:tr>
              <a:tr h="692537">
                <a:tc>
                  <a:txBody>
                    <a:bodyPr/>
                    <a:lstStyle/>
                    <a:p>
                      <a:pPr algn="ctr"/>
                      <a:r>
                        <a:rPr lang="en-US" sz="800" b="1" dirty="0">
                          <a:latin typeface="Arial" panose="020B0604020202020204" pitchFamily="34" charset="0"/>
                          <a:cs typeface="Arial" panose="020B0604020202020204" pitchFamily="34" charset="0"/>
                        </a:rPr>
                        <a:t>9</a:t>
                      </a:r>
                    </a:p>
                  </a:txBody>
                  <a:tcPr marL="68580" marR="68580" marT="34290" marB="34290" anchor="ctr"/>
                </a:tc>
                <a:tc>
                  <a:txBody>
                    <a:bodyPr/>
                    <a:lstStyle/>
                    <a:p>
                      <a:r>
                        <a:rPr lang="en-US" sz="800" dirty="0">
                          <a:latin typeface="Arial" panose="020B0604020202020204" pitchFamily="34" charset="0"/>
                          <a:cs typeface="Arial" panose="020B0604020202020204" pitchFamily="34" charset="0"/>
                        </a:rPr>
                        <a:t>Implement the Water Quality Standards (WQS) program.</a:t>
                      </a:r>
                    </a:p>
                  </a:txBody>
                  <a:tcPr marL="68580" marR="68580" marT="34290" marB="34290" anchor="ctr"/>
                </a:tc>
                <a:tc>
                  <a:txBody>
                    <a:bodyPr/>
                    <a:lstStyle/>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Request appropriations to fund the WQS program.</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Hire 4 FTEs to operate WQS program.</a:t>
                      </a:r>
                    </a:p>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Begin review process to combine Chapters 690 and 740.</a:t>
                      </a:r>
                    </a:p>
                    <a:p>
                      <a:pPr algn="l"/>
                      <a:endParaRPr lang="en-US" sz="800" dirty="0">
                        <a:latin typeface="Arial" panose="020B0604020202020204" pitchFamily="34" charset="0"/>
                        <a:cs typeface="Arial" panose="020B0604020202020204" pitchFamily="34" charset="0"/>
                      </a:endParaRPr>
                    </a:p>
                  </a:txBody>
                  <a:tcPr marL="68580" marR="68580" marT="34290" marB="34290" anchor="ctr"/>
                </a:tc>
                <a:tc>
                  <a:txBody>
                    <a:bodyPr/>
                    <a:lstStyle/>
                    <a:p>
                      <a:pPr marL="171450" indent="-171450" algn="l">
                        <a:buFont typeface="Arial" panose="020B0604020202020204" pitchFamily="34" charset="0"/>
                        <a:buChar char="•"/>
                      </a:pPr>
                      <a:r>
                        <a:rPr lang="en-US" sz="800" dirty="0">
                          <a:latin typeface="Arial" panose="020B0604020202020204" pitchFamily="34" charset="0"/>
                          <a:cs typeface="Arial" panose="020B0604020202020204" pitchFamily="34" charset="0"/>
                        </a:rPr>
                        <a:t>FY 2025 - Complete rule change to combine Chapter 690 and 740. Develop Standard Work to address standards changes, conduct triennial review, and annual monitoring report submission.</a:t>
                      </a:r>
                    </a:p>
                  </a:txBody>
                  <a:tcPr marL="68580" marR="68580" marT="34290" marB="34290" anchor="ctr"/>
                </a:tc>
                <a:extLst>
                  <a:ext uri="{0D108BD9-81ED-4DB2-BD59-A6C34878D82A}">
                    <a16:rowId xmlns:a16="http://schemas.microsoft.com/office/drawing/2014/main" val="3131320995"/>
                  </a:ext>
                </a:extLst>
              </a:tr>
            </a:tbl>
          </a:graphicData>
        </a:graphic>
      </p:graphicFrame>
      <p:sp>
        <p:nvSpPr>
          <p:cNvPr id="10" name="TextBox 9">
            <a:extLst>
              <a:ext uri="{FF2B5EF4-FFF2-40B4-BE49-F238E27FC236}">
                <a16:creationId xmlns:a16="http://schemas.microsoft.com/office/drawing/2014/main" id="{0BE50823-303E-A31B-0CDB-8F8398253EFA}"/>
              </a:ext>
            </a:extLst>
          </p:cNvPr>
          <p:cNvSpPr txBox="1"/>
          <p:nvPr/>
        </p:nvSpPr>
        <p:spPr>
          <a:xfrm>
            <a:off x="11417440" y="117802"/>
            <a:ext cx="595035" cy="246221"/>
          </a:xfrm>
          <a:prstGeom prst="rect">
            <a:avLst/>
          </a:prstGeom>
          <a:noFill/>
        </p:spPr>
        <p:txBody>
          <a:bodyPr wrap="none" rtlCol="0">
            <a:spAutoFit/>
          </a:bodyPr>
          <a:lstStyle/>
          <a:p>
            <a:r>
              <a:rPr lang="en-US" sz="1000" b="1" dirty="0">
                <a:latin typeface="Arial" panose="020B0604020202020204" pitchFamily="34" charset="0"/>
                <a:cs typeface="Arial" panose="020B0604020202020204" pitchFamily="34" charset="0"/>
              </a:rPr>
              <a:t>Page 2</a:t>
            </a:r>
          </a:p>
        </p:txBody>
      </p:sp>
    </p:spTree>
    <p:extLst>
      <p:ext uri="{BB962C8B-B14F-4D97-AF65-F5344CB8AC3E}">
        <p14:creationId xmlns:p14="http://schemas.microsoft.com/office/powerpoint/2010/main" val="148995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2F3081-2226-1AFE-A4FF-7FA99E604CCC}"/>
              </a:ext>
            </a:extLst>
          </p:cNvPr>
          <p:cNvSpPr/>
          <p:nvPr/>
        </p:nvSpPr>
        <p:spPr>
          <a:xfrm>
            <a:off x="0" y="0"/>
            <a:ext cx="12192000" cy="481824"/>
          </a:xfrm>
          <a:prstGeom prst="rect">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a:p>
        </p:txBody>
      </p:sp>
      <p:sp>
        <p:nvSpPr>
          <p:cNvPr id="2" name="Google Shape;86;p11">
            <a:extLst>
              <a:ext uri="{FF2B5EF4-FFF2-40B4-BE49-F238E27FC236}">
                <a16:creationId xmlns:a16="http://schemas.microsoft.com/office/drawing/2014/main" id="{60412D75-812C-82EE-0F6B-0361B832048A}"/>
              </a:ext>
            </a:extLst>
          </p:cNvPr>
          <p:cNvSpPr txBox="1">
            <a:spLocks/>
          </p:cNvSpPr>
          <p:nvPr/>
        </p:nvSpPr>
        <p:spPr>
          <a:xfrm>
            <a:off x="0" y="73469"/>
            <a:ext cx="4312765" cy="408355"/>
          </a:xfrm>
          <a:prstGeom prst="rect">
            <a:avLst/>
          </a:prstGeom>
          <a:noFill/>
          <a:ln>
            <a:noFill/>
          </a:ln>
        </p:spPr>
        <p:txBody>
          <a:bodyPr spcFirstLastPara="1" vert="horz" wrap="square" lIns="68569" tIns="34275" rIns="68569" bIns="34275" rtlCol="0" anchor="b"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uSzPts val="2400"/>
            </a:pPr>
            <a:r>
              <a:rPr lang="en-US" sz="1800" b="1" dirty="0">
                <a:latin typeface="Arial" panose="020B0604020202020204" pitchFamily="34" charset="0"/>
                <a:cs typeface="Arial" panose="020B0604020202020204" pitchFamily="34" charset="0"/>
              </a:rPr>
              <a:t>Department of Environmental Quality</a:t>
            </a:r>
            <a:br>
              <a:rPr lang="en-US" sz="1200" dirty="0">
                <a:latin typeface="Arial" panose="020B0604020202020204" pitchFamily="34" charset="0"/>
                <a:cs typeface="Arial" panose="020B0604020202020204" pitchFamily="34" charset="0"/>
              </a:rPr>
            </a:br>
            <a:r>
              <a:rPr lang="en-US" sz="1050" dirty="0">
                <a:latin typeface="Arial" panose="020B0604020202020204" pitchFamily="34" charset="0"/>
                <a:cs typeface="Arial" panose="020B0604020202020204" pitchFamily="34" charset="0"/>
              </a:rPr>
              <a:t>Fiscal Year 2024-2025+ Strategic Plan</a:t>
            </a:r>
            <a:endParaRPr lang="en-US" sz="1050" dirty="0">
              <a:solidFill>
                <a:schemeClr val="bg1"/>
              </a:solidFill>
              <a:latin typeface="Arial" panose="020B0604020202020204" pitchFamily="34" charset="0"/>
              <a:cs typeface="Arial" panose="020B0604020202020204" pitchFamily="34" charset="0"/>
            </a:endParaRPr>
          </a:p>
        </p:txBody>
      </p:sp>
      <p:sp>
        <p:nvSpPr>
          <p:cNvPr id="3" name="Google Shape;92;p11">
            <a:extLst>
              <a:ext uri="{FF2B5EF4-FFF2-40B4-BE49-F238E27FC236}">
                <a16:creationId xmlns:a16="http://schemas.microsoft.com/office/drawing/2014/main" id="{23E55F46-F6EB-4ABF-89C6-FB2886200A04}"/>
              </a:ext>
            </a:extLst>
          </p:cNvPr>
          <p:cNvSpPr txBox="1">
            <a:spLocks/>
          </p:cNvSpPr>
          <p:nvPr/>
        </p:nvSpPr>
        <p:spPr>
          <a:xfrm>
            <a:off x="5344561" y="105197"/>
            <a:ext cx="1502874" cy="258826"/>
          </a:xfrm>
          <a:prstGeom prst="rect">
            <a:avLst/>
          </a:prstGeom>
          <a:noFill/>
          <a:ln>
            <a:noFill/>
          </a:ln>
        </p:spPr>
        <p:txBody>
          <a:bodyPr spcFirstLastPara="1" wrap="square" lIns="68569" tIns="34275" rIns="68569" bIns="34275" anchor="b" anchorCtr="0">
            <a:noAutofit/>
          </a:bodyPr>
          <a:lstStyle/>
          <a:p>
            <a:pPr lvl="0" algn="r">
              <a:lnSpc>
                <a:spcPct val="85000"/>
              </a:lnSpc>
              <a:buClr>
                <a:srgbClr val="3F3F3F"/>
              </a:buClr>
              <a:buSzPts val="2400"/>
            </a:pPr>
            <a:r>
              <a:rPr lang="en-US" sz="1000" b="1" dirty="0">
                <a:latin typeface="Arial" panose="020B0604020202020204" pitchFamily="34" charset="0"/>
                <a:cs typeface="Arial" panose="020B0604020202020204" pitchFamily="34" charset="0"/>
                <a:sym typeface="Calibri"/>
              </a:rPr>
              <a:t>Strategy Descriptions</a:t>
            </a:r>
            <a:endParaRPr sz="1000" b="1" dirty="0">
              <a:latin typeface="Arial" panose="020B0604020202020204" pitchFamily="34" charset="0"/>
              <a:ea typeface="Calibri"/>
              <a:cs typeface="Arial" panose="020B0604020202020204" pitchFamily="34" charset="0"/>
              <a:sym typeface="Calibri"/>
            </a:endParaRPr>
          </a:p>
        </p:txBody>
      </p:sp>
      <p:sp>
        <p:nvSpPr>
          <p:cNvPr id="10" name="TextBox 9">
            <a:extLst>
              <a:ext uri="{FF2B5EF4-FFF2-40B4-BE49-F238E27FC236}">
                <a16:creationId xmlns:a16="http://schemas.microsoft.com/office/drawing/2014/main" id="{0BE50823-303E-A31B-0CDB-8F8398253EFA}"/>
              </a:ext>
            </a:extLst>
          </p:cNvPr>
          <p:cNvSpPr txBox="1"/>
          <p:nvPr/>
        </p:nvSpPr>
        <p:spPr>
          <a:xfrm>
            <a:off x="11417440" y="117802"/>
            <a:ext cx="595035" cy="246221"/>
          </a:xfrm>
          <a:prstGeom prst="rect">
            <a:avLst/>
          </a:prstGeom>
          <a:noFill/>
        </p:spPr>
        <p:txBody>
          <a:bodyPr wrap="none" rtlCol="0">
            <a:spAutoFit/>
          </a:bodyPr>
          <a:lstStyle/>
          <a:p>
            <a:r>
              <a:rPr lang="en-US" sz="1000" b="1" dirty="0">
                <a:latin typeface="Arial" panose="020B0604020202020204" pitchFamily="34" charset="0"/>
                <a:cs typeface="Arial" panose="020B0604020202020204" pitchFamily="34" charset="0"/>
              </a:rPr>
              <a:t>Page 3</a:t>
            </a:r>
          </a:p>
        </p:txBody>
      </p:sp>
      <p:graphicFrame>
        <p:nvGraphicFramePr>
          <p:cNvPr id="6" name="Table 16">
            <a:extLst>
              <a:ext uri="{FF2B5EF4-FFF2-40B4-BE49-F238E27FC236}">
                <a16:creationId xmlns:a16="http://schemas.microsoft.com/office/drawing/2014/main" id="{285EC9A7-9B3F-2411-FB6E-A5F1F2792AED}"/>
              </a:ext>
            </a:extLst>
          </p:cNvPr>
          <p:cNvGraphicFramePr>
            <a:graphicFrameLocks noGrp="1"/>
          </p:cNvGraphicFramePr>
          <p:nvPr>
            <p:extLst>
              <p:ext uri="{D42A27DB-BD31-4B8C-83A1-F6EECF244321}">
                <p14:modId xmlns:p14="http://schemas.microsoft.com/office/powerpoint/2010/main" val="1283281293"/>
              </p:ext>
            </p:extLst>
          </p:nvPr>
        </p:nvGraphicFramePr>
        <p:xfrm>
          <a:off x="0" y="481826"/>
          <a:ext cx="12192000" cy="6376175"/>
        </p:xfrm>
        <a:graphic>
          <a:graphicData uri="http://schemas.openxmlformats.org/drawingml/2006/table">
            <a:tbl>
              <a:tblPr firstRow="1" bandRow="1">
                <a:tableStyleId>{5C22544A-7EE6-4342-B048-85BDC9FD1C3A}</a:tableStyleId>
              </a:tblPr>
              <a:tblGrid>
                <a:gridCol w="488887">
                  <a:extLst>
                    <a:ext uri="{9D8B030D-6E8A-4147-A177-3AD203B41FA5}">
                      <a16:colId xmlns:a16="http://schemas.microsoft.com/office/drawing/2014/main" val="279046978"/>
                    </a:ext>
                  </a:extLst>
                </a:gridCol>
                <a:gridCol w="4819504">
                  <a:extLst>
                    <a:ext uri="{9D8B030D-6E8A-4147-A177-3AD203B41FA5}">
                      <a16:colId xmlns:a16="http://schemas.microsoft.com/office/drawing/2014/main" val="2113084419"/>
                    </a:ext>
                  </a:extLst>
                </a:gridCol>
                <a:gridCol w="6883609">
                  <a:extLst>
                    <a:ext uri="{9D8B030D-6E8A-4147-A177-3AD203B41FA5}">
                      <a16:colId xmlns:a16="http://schemas.microsoft.com/office/drawing/2014/main" val="3219691508"/>
                    </a:ext>
                  </a:extLst>
                </a:gridCol>
              </a:tblGrid>
              <a:tr h="364190">
                <a:tc>
                  <a:txBody>
                    <a:bodyPr/>
                    <a:lstStyle/>
                    <a:p>
                      <a:pPr algn="ctr"/>
                      <a:r>
                        <a:rPr lang="en-US" sz="1000" dirty="0">
                          <a:latin typeface="Arial" panose="020B0604020202020204" pitchFamily="34" charset="0"/>
                          <a:cs typeface="Arial" panose="020B0604020202020204" pitchFamily="34" charset="0"/>
                        </a:rPr>
                        <a:t>#</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Five-Year Strategy</a:t>
                      </a:r>
                    </a:p>
                  </a:txBody>
                  <a:tcPr marL="68580" marR="68580" marT="34290" marB="34290" anchor="ctr"/>
                </a:tc>
                <a:tc>
                  <a:txBody>
                    <a:bodyPr/>
                    <a:lstStyle/>
                    <a:p>
                      <a:pPr algn="ctr"/>
                      <a:r>
                        <a:rPr lang="en-US" sz="1000" dirty="0">
                          <a:latin typeface="Arial" panose="020B0604020202020204" pitchFamily="34" charset="0"/>
                          <a:cs typeface="Arial" panose="020B0604020202020204" pitchFamily="34" charset="0"/>
                        </a:rPr>
                        <a:t>Description</a:t>
                      </a:r>
                    </a:p>
                  </a:txBody>
                  <a:tcPr marL="68580" marR="68580" marT="34290" marB="34290" anchor="ctr"/>
                </a:tc>
                <a:extLst>
                  <a:ext uri="{0D108BD9-81ED-4DB2-BD59-A6C34878D82A}">
                    <a16:rowId xmlns:a16="http://schemas.microsoft.com/office/drawing/2014/main" val="2240299568"/>
                  </a:ext>
                </a:extLst>
              </a:tr>
              <a:tr h="547683">
                <a:tc>
                  <a:txBody>
                    <a:bodyPr/>
                    <a:lstStyle/>
                    <a:p>
                      <a:pPr algn="ctr"/>
                      <a:r>
                        <a:rPr lang="en-US" sz="1000" b="1" dirty="0">
                          <a:latin typeface="Arial" panose="020B0604020202020204" pitchFamily="34" charset="0"/>
                          <a:cs typeface="Arial" panose="020B0604020202020204" pitchFamily="34" charset="0"/>
                        </a:rPr>
                        <a:t>1</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Develop &amp; implement an integrated talent management strategy.</a:t>
                      </a:r>
                    </a:p>
                  </a:txBody>
                  <a:tcPr marL="68580" marR="68580" marT="34290" marB="34290" anchor="ctr"/>
                </a:tc>
                <a:tc>
                  <a:txBody>
                    <a:bodyPr/>
                    <a:lstStyle/>
                    <a:p>
                      <a:pPr algn="l"/>
                      <a:r>
                        <a:rPr lang="en-US" sz="1000" dirty="0">
                          <a:latin typeface="Arial" panose="020B0604020202020204" pitchFamily="34" charset="0"/>
                          <a:cs typeface="Arial" panose="020B0604020202020204" pitchFamily="34" charset="0"/>
                        </a:rPr>
                        <a:t>A proactive, adaptable process to manage agency employees. Will integrate attracting quality candidates, improving lag time to fill vacancies, improving employee retention, addressing pay disparities, optimizing performance among employees, and succession planning.</a:t>
                      </a:r>
                    </a:p>
                  </a:txBody>
                  <a:tcPr marL="68580" marR="68580" marT="34290" marB="34290" anchor="ctr"/>
                </a:tc>
                <a:extLst>
                  <a:ext uri="{0D108BD9-81ED-4DB2-BD59-A6C34878D82A}">
                    <a16:rowId xmlns:a16="http://schemas.microsoft.com/office/drawing/2014/main" val="24270750"/>
                  </a:ext>
                </a:extLst>
              </a:tr>
              <a:tr h="706432">
                <a:tc>
                  <a:txBody>
                    <a:bodyPr/>
                    <a:lstStyle/>
                    <a:p>
                      <a:pPr algn="ctr"/>
                      <a:r>
                        <a:rPr lang="en-US" sz="1000" b="1" dirty="0">
                          <a:latin typeface="Arial" panose="020B0604020202020204" pitchFamily="34" charset="0"/>
                          <a:cs typeface="Arial" panose="020B0604020202020204" pitchFamily="34" charset="0"/>
                        </a:rPr>
                        <a:t>2</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Implement a more efficient and effective invoicing solution to replace antiquated platforms to better meet agency needs.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Current system requires excessive manual processing, lacks robust enterprise support, and does not have the security and functional capabilities required for modern needs. Result is high potential for data loss, security breaches, loss of agency revenue due to billing errors, significant loss of productivity to devise workarounds, and deficient customer service.</a:t>
                      </a:r>
                    </a:p>
                  </a:txBody>
                  <a:tcPr marL="68580" marR="68580" marT="34290" marB="34290" anchor="ctr"/>
                </a:tc>
                <a:extLst>
                  <a:ext uri="{0D108BD9-81ED-4DB2-BD59-A6C34878D82A}">
                    <a16:rowId xmlns:a16="http://schemas.microsoft.com/office/drawing/2014/main" val="1521860030"/>
                  </a:ext>
                </a:extLst>
              </a:tr>
              <a:tr h="865181">
                <a:tc>
                  <a:txBody>
                    <a:bodyPr/>
                    <a:lstStyle/>
                    <a:p>
                      <a:pPr algn="ctr"/>
                      <a:r>
                        <a:rPr lang="en-US" sz="1000" b="1" dirty="0">
                          <a:latin typeface="Arial" panose="020B0604020202020204" pitchFamily="34" charset="0"/>
                          <a:cs typeface="Arial" panose="020B0604020202020204" pitchFamily="34" charset="0"/>
                        </a:rPr>
                        <a:t>3</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Implement more efficient and effective database management solution for the Operator Certification program to replace antiquated platforms and better meet agency needs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The Operator Certification program is a vital program to ensure 12,000 licensed operators of public water and wastewater systems have the necessary training to ensure those systems are operated safely and according to DEQ requirements. The current database management system runs on antiquated software that does not have the security and functional capabilities required for modern needs. The result is a high potential for data loss, security breaches, and loss of productivity.</a:t>
                      </a:r>
                    </a:p>
                  </a:txBody>
                  <a:tcPr marL="68580" marR="68580" marT="34290" marB="34290" anchor="ctr"/>
                </a:tc>
                <a:extLst>
                  <a:ext uri="{0D108BD9-81ED-4DB2-BD59-A6C34878D82A}">
                    <a16:rowId xmlns:a16="http://schemas.microsoft.com/office/drawing/2014/main" val="1319230400"/>
                  </a:ext>
                </a:extLst>
              </a:tr>
              <a:tr h="865181">
                <a:tc>
                  <a:txBody>
                    <a:bodyPr/>
                    <a:lstStyle/>
                    <a:p>
                      <a:pPr algn="ctr"/>
                      <a:r>
                        <a:rPr lang="en-US" sz="1000" b="1" dirty="0">
                          <a:latin typeface="Arial" panose="020B0604020202020204" pitchFamily="34" charset="0"/>
                          <a:cs typeface="Arial" panose="020B0604020202020204" pitchFamily="34" charset="0"/>
                        </a:rPr>
                        <a:t>4</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Establish reliable high-speed internet capabilities at all local DEQ offices.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DEQ maintains 22 field offices across the state, staffed by locally-based Environmental Specialists, bringing virtually all DEQ programs to the local level - septic systems, compliance inspections, complaint investigations, certification programs, disaster response, permitting. These offices rely heavily on reliable internet connections to ensure data is fed to the central office. The current connectivity platforms are unreliable, hindering local staff ability to perform their jobs efficiently and provide optimal customer service.</a:t>
                      </a:r>
                    </a:p>
                  </a:txBody>
                  <a:tcPr marL="68580" marR="68580" marT="34290" marB="34290" anchor="ctr"/>
                </a:tc>
                <a:extLst>
                  <a:ext uri="{0D108BD9-81ED-4DB2-BD59-A6C34878D82A}">
                    <a16:rowId xmlns:a16="http://schemas.microsoft.com/office/drawing/2014/main" val="3803459078"/>
                  </a:ext>
                </a:extLst>
              </a:tr>
              <a:tr h="706432">
                <a:tc>
                  <a:txBody>
                    <a:bodyPr/>
                    <a:lstStyle/>
                    <a:p>
                      <a:pPr algn="ctr"/>
                      <a:r>
                        <a:rPr lang="en-US" sz="1000" b="1" dirty="0">
                          <a:latin typeface="Arial" panose="020B0604020202020204" pitchFamily="34" charset="0"/>
                          <a:cs typeface="Arial" panose="020B0604020202020204" pitchFamily="34" charset="0"/>
                        </a:rPr>
                        <a:t>5</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Reduce onboarding time for State Environmental Laboratory instrumentation.</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New laboratory instruments must be integrated into DEQ networks by OMES IT staff; however, lack of on-site IT support results in up to 94-week delays in instrument onboarding. Result is reduced capacity to run compliance analyses or respond to environmental emergencies, potential loss of grant funding, likelihood of negative impacts to data security and integrity, loss of productivity.</a:t>
                      </a:r>
                    </a:p>
                  </a:txBody>
                  <a:tcPr marL="68580" marR="68580" marT="34290" marB="34290" anchor="ctr"/>
                </a:tc>
                <a:extLst>
                  <a:ext uri="{0D108BD9-81ED-4DB2-BD59-A6C34878D82A}">
                    <a16:rowId xmlns:a16="http://schemas.microsoft.com/office/drawing/2014/main" val="1191995717"/>
                  </a:ext>
                </a:extLst>
              </a:tr>
              <a:tr h="562578">
                <a:tc>
                  <a:txBody>
                    <a:bodyPr/>
                    <a:lstStyle/>
                    <a:p>
                      <a:pPr algn="ctr"/>
                      <a:r>
                        <a:rPr lang="en-US" sz="1000" b="1" dirty="0">
                          <a:latin typeface="Arial" panose="020B0604020202020204" pitchFamily="34" charset="0"/>
                          <a:cs typeface="Arial" panose="020B0604020202020204" pitchFamily="34" charset="0"/>
                        </a:rPr>
                        <a:t>6</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Modernize agency rules so that electronic submittals of permit applications and supporting information and correspondence may be handled electronically rather than exclusively via regular mail.</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Current agency rules require nearly all permit applications and associated correspondence to be handled via US Mail. Workplace policies during the Covid pandemic made complying with these rules nearly impossible and identified a need to update the rules. </a:t>
                      </a:r>
                    </a:p>
                  </a:txBody>
                  <a:tcPr marL="68580" marR="68580" marT="34290" marB="34290" anchor="ctr"/>
                </a:tc>
                <a:extLst>
                  <a:ext uri="{0D108BD9-81ED-4DB2-BD59-A6C34878D82A}">
                    <a16:rowId xmlns:a16="http://schemas.microsoft.com/office/drawing/2014/main" val="3399227974"/>
                  </a:ext>
                </a:extLst>
              </a:tr>
              <a:tr h="388934">
                <a:tc>
                  <a:txBody>
                    <a:bodyPr/>
                    <a:lstStyle/>
                    <a:p>
                      <a:pPr algn="ctr"/>
                      <a:r>
                        <a:rPr lang="en-US" sz="1000" b="1" dirty="0">
                          <a:latin typeface="Arial" panose="020B0604020202020204" pitchFamily="34" charset="0"/>
                          <a:cs typeface="Arial" panose="020B0604020202020204" pitchFamily="34" charset="0"/>
                        </a:rPr>
                        <a:t>7</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Establish a framework for DEQ emergency response activities.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Currently, DEQ does not have a framework for effectively responding to emergencies. As a result, assistance from EPA is frequently requested, delaying response times and slowing cleanup efforts.</a:t>
                      </a:r>
                    </a:p>
                  </a:txBody>
                  <a:tcPr marL="68580" marR="68580" marT="34290" marB="34290" anchor="ctr"/>
                </a:tc>
                <a:extLst>
                  <a:ext uri="{0D108BD9-81ED-4DB2-BD59-A6C34878D82A}">
                    <a16:rowId xmlns:a16="http://schemas.microsoft.com/office/drawing/2014/main" val="1815444228"/>
                  </a:ext>
                </a:extLst>
              </a:tr>
              <a:tr h="663132">
                <a:tc>
                  <a:txBody>
                    <a:bodyPr/>
                    <a:lstStyle/>
                    <a:p>
                      <a:pPr algn="ctr"/>
                      <a:r>
                        <a:rPr lang="en-US" sz="1000" b="1" dirty="0">
                          <a:latin typeface="Arial" panose="020B0604020202020204" pitchFamily="34" charset="0"/>
                          <a:cs typeface="Arial" panose="020B0604020202020204" pitchFamily="34" charset="0"/>
                        </a:rPr>
                        <a:t>8</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Conduct a thorough review of DEQ rules every four years.</a:t>
                      </a:r>
                    </a:p>
                  </a:txBody>
                  <a:tcPr marL="68580" marR="68580" marT="34290" marB="34290" anchor="ctr"/>
                </a:tc>
                <a:tc>
                  <a:txBody>
                    <a:bodyPr/>
                    <a:lstStyle/>
                    <a:p>
                      <a:pPr algn="l"/>
                      <a:r>
                        <a:rPr lang="en-US" sz="1000" dirty="0">
                          <a:latin typeface="Arial" panose="020B0604020202020204" pitchFamily="34" charset="0"/>
                          <a:cs typeface="Arial" panose="020B0604020202020204" pitchFamily="34" charset="0"/>
                        </a:rPr>
                        <a:t>The purpose of this review is to ensure DEQ rules remain updated with current requirements and to identify costly, ineffective, duplicative, outdated, or unnecessary regulations. This strategy is carried over from the prior strategic plan, Leading the Way. Next review to begin in FY 2026 and be completed prior to Jan 2027.</a:t>
                      </a:r>
                    </a:p>
                  </a:txBody>
                  <a:tcPr marL="68580" marR="68580" marT="34290" marB="34290" anchor="ctr"/>
                </a:tc>
                <a:extLst>
                  <a:ext uri="{0D108BD9-81ED-4DB2-BD59-A6C34878D82A}">
                    <a16:rowId xmlns:a16="http://schemas.microsoft.com/office/drawing/2014/main" val="4002148812"/>
                  </a:ext>
                </a:extLst>
              </a:tr>
              <a:tr h="706432">
                <a:tc>
                  <a:txBody>
                    <a:bodyPr/>
                    <a:lstStyle/>
                    <a:p>
                      <a:pPr algn="ctr"/>
                      <a:r>
                        <a:rPr lang="en-US" sz="1000" b="1" dirty="0">
                          <a:latin typeface="Arial" panose="020B0604020202020204" pitchFamily="34" charset="0"/>
                          <a:cs typeface="Arial" panose="020B0604020202020204" pitchFamily="34" charset="0"/>
                        </a:rPr>
                        <a:t>9</a:t>
                      </a:r>
                    </a:p>
                  </a:txBody>
                  <a:tcPr marL="68580" marR="68580" marT="34290" marB="34290" anchor="ctr"/>
                </a:tc>
                <a:tc>
                  <a:txBody>
                    <a:bodyPr/>
                    <a:lstStyle/>
                    <a:p>
                      <a:r>
                        <a:rPr lang="en-US" sz="1000" dirty="0">
                          <a:latin typeface="Arial" panose="020B0604020202020204" pitchFamily="34" charset="0"/>
                          <a:cs typeface="Arial" panose="020B0604020202020204" pitchFamily="34" charset="0"/>
                        </a:rPr>
                        <a:t>Implement the Water Quality Standards (WQS) program.</a:t>
                      </a:r>
                    </a:p>
                  </a:txBody>
                  <a:tcPr marL="68580" marR="68580" marT="34290" marB="34290" anchor="ctr"/>
                </a:tc>
                <a:tc>
                  <a:txBody>
                    <a:bodyPr/>
                    <a:lstStyle/>
                    <a:p>
                      <a:pPr marL="0" indent="0" algn="l">
                        <a:buFont typeface="Arial" panose="020B0604020202020204" pitchFamily="34" charset="0"/>
                        <a:buNone/>
                      </a:pPr>
                      <a:r>
                        <a:rPr lang="en-US" sz="1000" dirty="0">
                          <a:latin typeface="Arial" panose="020B0604020202020204" pitchFamily="34" charset="0"/>
                          <a:cs typeface="Arial" panose="020B0604020202020204" pitchFamily="34" charset="0"/>
                        </a:rPr>
                        <a:t>Water Quality Standards are a requirement of the federal Clean Water Act to provide protection of surface waters in many ways. For each waterbody, beneficial use categories are assigned based on consideration of several parameters. Once a beneficial use is established, quality standards and </a:t>
                      </a:r>
                      <a:r>
                        <a:rPr lang="en-US" sz="1000" dirty="0" err="1">
                          <a:latin typeface="Arial" panose="020B0604020202020204" pitchFamily="34" charset="0"/>
                          <a:cs typeface="Arial" panose="020B0604020202020204" pitchFamily="34" charset="0"/>
                        </a:rPr>
                        <a:t>antidegradition</a:t>
                      </a:r>
                      <a:r>
                        <a:rPr lang="en-US" sz="1000" dirty="0">
                          <a:latin typeface="Arial" panose="020B0604020202020204" pitchFamily="34" charset="0"/>
                          <a:cs typeface="Arial" panose="020B0604020202020204" pitchFamily="34" charset="0"/>
                        </a:rPr>
                        <a:t> policies are implemented to protect the waterbody.</a:t>
                      </a:r>
                    </a:p>
                  </a:txBody>
                  <a:tcPr marL="68580" marR="68580" marT="34290" marB="34290" anchor="ctr"/>
                </a:tc>
                <a:extLst>
                  <a:ext uri="{0D108BD9-81ED-4DB2-BD59-A6C34878D82A}">
                    <a16:rowId xmlns:a16="http://schemas.microsoft.com/office/drawing/2014/main" val="3131320995"/>
                  </a:ext>
                </a:extLst>
              </a:tr>
            </a:tbl>
          </a:graphicData>
        </a:graphic>
      </p:graphicFrame>
    </p:spTree>
    <p:extLst>
      <p:ext uri="{BB962C8B-B14F-4D97-AF65-F5344CB8AC3E}">
        <p14:creationId xmlns:p14="http://schemas.microsoft.com/office/powerpoint/2010/main" val="9451002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TotalTime>
  <Words>1989</Words>
  <Application>Microsoft Office PowerPoint</Application>
  <PresentationFormat>Widescreen</PresentationFormat>
  <Paragraphs>148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Roberts, Jon</dc:creator>
  <cp:lastModifiedBy>Roberts, Jon</cp:lastModifiedBy>
  <cp:revision>23</cp:revision>
  <cp:lastPrinted>2023-08-09T19:51:40Z</cp:lastPrinted>
  <dcterms:created xsi:type="dcterms:W3CDTF">2023-08-09T13:45:43Z</dcterms:created>
  <dcterms:modified xsi:type="dcterms:W3CDTF">2023-08-09T19:57:23Z</dcterms:modified>
</cp:coreProperties>
</file>