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8"/>
  </p:notesMasterIdLst>
  <p:handoutMasterIdLst>
    <p:handoutMasterId r:id="rId9"/>
  </p:handoutMasterIdLst>
  <p:sldIdLst>
    <p:sldId id="330" r:id="rId2"/>
    <p:sldId id="346" r:id="rId3"/>
    <p:sldId id="345" r:id="rId4"/>
    <p:sldId id="347" r:id="rId5"/>
    <p:sldId id="348" r:id="rId6"/>
    <p:sldId id="349" r:id="rId7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orient="horz" pos="350" userDrawn="1">
          <p15:clr>
            <a:srgbClr val="A4A3A4"/>
          </p15:clr>
        </p15:guide>
        <p15:guide id="3" orient="horz" pos="2796">
          <p15:clr>
            <a:srgbClr val="A4A3A4"/>
          </p15:clr>
        </p15:guide>
        <p15:guide id="4" orient="horz" pos="3083">
          <p15:clr>
            <a:srgbClr val="A4A3A4"/>
          </p15:clr>
        </p15:guide>
        <p15:guide id="5" orient="horz" pos="673">
          <p15:clr>
            <a:srgbClr val="A4A3A4"/>
          </p15:clr>
        </p15:guide>
        <p15:guide id="6" orient="horz" pos="872">
          <p15:clr>
            <a:srgbClr val="A4A3A4"/>
          </p15:clr>
        </p15:guide>
        <p15:guide id="7" orient="horz" pos="1772">
          <p15:clr>
            <a:srgbClr val="A4A3A4"/>
          </p15:clr>
        </p15:guide>
        <p15:guide id="8" pos="5602">
          <p15:clr>
            <a:srgbClr val="A4A3A4"/>
          </p15:clr>
        </p15:guide>
        <p15:guide id="9" pos="181" userDrawn="1">
          <p15:clr>
            <a:srgbClr val="A4A3A4"/>
          </p15:clr>
        </p15:guide>
        <p15:guide id="10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C9EA"/>
    <a:srgbClr val="003299"/>
    <a:srgbClr val="328DD2"/>
    <a:srgbClr val="195FB5"/>
    <a:srgbClr val="FF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400" autoAdjust="0"/>
  </p:normalViewPr>
  <p:slideViewPr>
    <p:cSldViewPr snapToGrid="0">
      <p:cViewPr varScale="1">
        <p:scale>
          <a:sx n="83" d="100"/>
          <a:sy n="83" d="100"/>
        </p:scale>
        <p:origin x="824" y="40"/>
      </p:cViewPr>
      <p:guideLst>
        <p:guide orient="horz" pos="624"/>
        <p:guide orient="horz" pos="350"/>
        <p:guide orient="horz" pos="2796"/>
        <p:guide orient="horz" pos="3083"/>
        <p:guide orient="horz" pos="673"/>
        <p:guide orient="horz" pos="872"/>
        <p:guide orient="horz" pos="1772"/>
        <p:guide pos="5602"/>
        <p:guide pos="18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-2322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B7FC4A-625A-4997-845F-B4C665339F19}" type="datetimeFigureOut">
              <a:rPr lang="en-GB"/>
              <a:pPr>
                <a:defRPr/>
              </a:pPr>
              <a:t>21/05/2021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0A9823-B0A4-4CFF-8BC2-549B802A5C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6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E00F59-3AAD-4389-AAA8-78C8B1295C93}" type="datetimeFigureOut">
              <a:rPr lang="en-GB"/>
              <a:pPr>
                <a:defRPr/>
              </a:pPr>
              <a:t>21/05/2021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89E48D-882E-48E9-AC90-458C8EC613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27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cs typeface="Arial" pitchFamily="34" charset="0"/>
              </a:rPr>
              <a:t>Location, </a:t>
            </a:r>
          </a:p>
        </p:txBody>
      </p:sp>
      <p:sp>
        <p:nvSpPr>
          <p:cNvPr id="7577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cs typeface="Arial" pitchFamily="34" charset="0"/>
              </a:rPr>
              <a:t>Name of the Author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A6FC4A8-8BE1-4175-8A63-100F1DD99887}" type="slidenum">
              <a:rPr lang="de-DE" alt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 altLang="en-US">
              <a:cs typeface="Arial" pitchFamily="34" charset="0"/>
            </a:endParaRPr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372225" y="5003800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 userDrawn="1"/>
        </p:nvSpPr>
        <p:spPr bwMode="auto">
          <a:xfrm>
            <a:off x="468313" y="3124200"/>
            <a:ext cx="792162" cy="26988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endParaRPr lang="en-GB" altLang="en-US" sz="1800">
              <a:ea typeface="ヒラギノ角ゴ Pro W3"/>
              <a:cs typeface="ヒラギノ角ゴ Pro W3"/>
            </a:endParaRPr>
          </a:p>
        </p:txBody>
      </p:sp>
      <p:pic>
        <p:nvPicPr>
          <p:cNvPr id="10" name="Picture 2" descr="C:\Users\kourent\Desktop\_PROJECTS_\VisualBranding_OfficeDocuments\PPT\Output\02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5624"/>
            <a:ext cx="1765542" cy="76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2"/>
          <p:cNvSpPr>
            <a:spLocks noGrp="1"/>
          </p:cNvSpPr>
          <p:nvPr>
            <p:ph type="ctrTitle"/>
          </p:nvPr>
        </p:nvSpPr>
        <p:spPr>
          <a:xfrm>
            <a:off x="468314" y="1653779"/>
            <a:ext cx="3024187" cy="1458515"/>
          </a:xfrm>
        </p:spPr>
        <p:txBody>
          <a:bodyPr/>
          <a:lstStyle>
            <a:lvl1pPr>
              <a:lnSpc>
                <a:spcPts val="3500"/>
              </a:lnSpc>
              <a:defRPr sz="3200"/>
            </a:lvl1pPr>
          </a:lstStyle>
          <a:p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4" name="Subtitle 4"/>
          <p:cNvSpPr>
            <a:spLocks noGrp="1"/>
          </p:cNvSpPr>
          <p:nvPr>
            <p:ph type="subTitle" idx="4294967295"/>
          </p:nvPr>
        </p:nvSpPr>
        <p:spPr>
          <a:xfrm>
            <a:off x="468314" y="3233737"/>
            <a:ext cx="2663825" cy="102512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lang="en-GB" altLang="en-US" sz="2000" dirty="0" smtClean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/>
              <a:t>Click to edit Master subtitle style</a:t>
            </a:r>
            <a:endParaRPr lang="en-GB" alt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3600450" y="4407694"/>
            <a:ext cx="5183188" cy="66556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lang="en-US" altLang="en-US" sz="1800" b="1" dirty="0" smtClean="0">
                <a:solidFill>
                  <a:srgbClr val="003299"/>
                </a:solidFill>
              </a:defRPr>
            </a:lvl1pPr>
            <a:lvl2pPr>
              <a:defRPr lang="en-US" altLang="en-US" dirty="0" smtClean="0"/>
            </a:lvl2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370263" y="0"/>
            <a:ext cx="5773737" cy="4340224"/>
          </a:xfrm>
          <a:custGeom>
            <a:avLst/>
            <a:gdLst/>
            <a:ahLst/>
            <a:cxnLst/>
            <a:rect l="l" t="t" r="r" b="b"/>
            <a:pathLst>
              <a:path w="5773737" h="4340224">
                <a:moveTo>
                  <a:pt x="1200952" y="0"/>
                </a:moveTo>
                <a:lnTo>
                  <a:pt x="5773737" y="0"/>
                </a:lnTo>
                <a:lnTo>
                  <a:pt x="5773737" y="4330018"/>
                </a:lnTo>
                <a:lnTo>
                  <a:pt x="5770913" y="4340224"/>
                </a:lnTo>
                <a:lnTo>
                  <a:pt x="0" y="4340224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468313" y="4408884"/>
            <a:ext cx="2543244" cy="66556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lang="en-US" altLang="en-US" sz="1600" b="1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altLang="en-US" kern="1200" dirty="0" smtClean="0"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177413" y="4931439"/>
            <a:ext cx="384493" cy="14472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9D98C6-26D6-459A-841A-186F99F43B1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04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Images &amp;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>
            <a:off x="4022725" y="3706813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GB" altLang="en-US" sz="1800" dirty="0"/>
              <a:t>Use this type of slide to combine text information with an additional picture.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en-US" sz="1800" dirty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25"/>
          </p:nvPr>
        </p:nvSpPr>
        <p:spPr>
          <a:xfrm>
            <a:off x="0" y="1081088"/>
            <a:ext cx="4281488" cy="3651168"/>
          </a:xfrm>
          <a:custGeom>
            <a:avLst/>
            <a:gdLst/>
            <a:ahLst/>
            <a:cxnLst/>
            <a:rect l="l" t="t" r="r" b="b"/>
            <a:pathLst>
              <a:path w="4281488" h="3668712">
                <a:moveTo>
                  <a:pt x="0" y="0"/>
                </a:moveTo>
                <a:lnTo>
                  <a:pt x="4281488" y="0"/>
                </a:lnTo>
                <a:lnTo>
                  <a:pt x="3270391" y="3668712"/>
                </a:lnTo>
                <a:lnTo>
                  <a:pt x="0" y="3668712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6"/>
          </p:nvPr>
        </p:nvSpPr>
        <p:spPr>
          <a:xfrm>
            <a:off x="3667125" y="1081088"/>
            <a:ext cx="3319463" cy="2225675"/>
          </a:xfrm>
          <a:custGeom>
            <a:avLst/>
            <a:gdLst/>
            <a:ahLst/>
            <a:cxnLst/>
            <a:rect l="l" t="t" r="r" b="b"/>
            <a:pathLst>
              <a:path w="3319463" h="2225675">
                <a:moveTo>
                  <a:pt x="611660" y="0"/>
                </a:moveTo>
                <a:lnTo>
                  <a:pt x="3319463" y="0"/>
                </a:lnTo>
                <a:lnTo>
                  <a:pt x="2707803" y="2225675"/>
                </a:lnTo>
                <a:lnTo>
                  <a:pt x="0" y="2225675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27"/>
          </p:nvPr>
        </p:nvSpPr>
        <p:spPr>
          <a:xfrm>
            <a:off x="6372226" y="1081088"/>
            <a:ext cx="2771775" cy="2225675"/>
          </a:xfrm>
          <a:custGeom>
            <a:avLst/>
            <a:gdLst/>
            <a:ahLst/>
            <a:cxnLst/>
            <a:rect l="l" t="t" r="r" b="b"/>
            <a:pathLst>
              <a:path w="2771775" h="2225675">
                <a:moveTo>
                  <a:pt x="601377" y="0"/>
                </a:moveTo>
                <a:lnTo>
                  <a:pt x="2771775" y="0"/>
                </a:lnTo>
                <a:lnTo>
                  <a:pt x="2771775" y="2225675"/>
                </a:lnTo>
                <a:lnTo>
                  <a:pt x="0" y="2225675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8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A03BAC3-5655-4B19-B6D0-8045C16EFFF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249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mages &amp; 2 Tex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 userDrawn="1"/>
        </p:nvGrpSpPr>
        <p:grpSpPr bwMode="auto">
          <a:xfrm>
            <a:off x="69850" y="1304925"/>
            <a:ext cx="4718050" cy="2789238"/>
            <a:chOff x="683589" y="1495330"/>
            <a:chExt cx="3582384" cy="2731752"/>
          </a:xfrm>
        </p:grpSpPr>
        <p:sp>
          <p:nvSpPr>
            <p:cNvPr id="8" name="Parallelogram 7"/>
            <p:cNvSpPr/>
            <p:nvPr/>
          </p:nvSpPr>
          <p:spPr bwMode="auto">
            <a:xfrm>
              <a:off x="733010" y="1495330"/>
              <a:ext cx="3532963" cy="2512527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9" name="Parallelogram 8"/>
            <p:cNvSpPr/>
            <p:nvPr/>
          </p:nvSpPr>
          <p:spPr bwMode="auto">
            <a:xfrm>
              <a:off x="683589" y="3788634"/>
              <a:ext cx="3164118" cy="438448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10" name="Group 13"/>
          <p:cNvGrpSpPr>
            <a:grpSpLocks/>
          </p:cNvGrpSpPr>
          <p:nvPr userDrawn="1"/>
        </p:nvGrpSpPr>
        <p:grpSpPr bwMode="auto">
          <a:xfrm>
            <a:off x="4321175" y="1304925"/>
            <a:ext cx="4718050" cy="2789238"/>
            <a:chOff x="683589" y="1495330"/>
            <a:chExt cx="3582384" cy="2731752"/>
          </a:xfrm>
        </p:grpSpPr>
        <p:sp>
          <p:nvSpPr>
            <p:cNvPr id="11" name="Parallelogram 10"/>
            <p:cNvSpPr/>
            <p:nvPr/>
          </p:nvSpPr>
          <p:spPr bwMode="auto">
            <a:xfrm>
              <a:off x="733010" y="1495330"/>
              <a:ext cx="3532963" cy="2512527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12" name="Parallelogram 11"/>
            <p:cNvSpPr/>
            <p:nvPr/>
          </p:nvSpPr>
          <p:spPr bwMode="auto">
            <a:xfrm>
              <a:off x="683589" y="3788634"/>
              <a:ext cx="3164118" cy="438448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798513" y="1378791"/>
            <a:ext cx="3363912" cy="2198127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5049838" y="1378791"/>
            <a:ext cx="3363912" cy="2198127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233363" y="3727825"/>
            <a:ext cx="3817937" cy="27699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US" sz="1800" kern="120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GB" kern="1200"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463256" y="3727825"/>
            <a:ext cx="3817937" cy="27699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US" sz="1800" kern="120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GB" kern="1200"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CD2E2F-F92A-4B02-9BE7-CCF47B525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384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s &amp; 6 Tex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3"/>
          <p:cNvGrpSpPr>
            <a:grpSpLocks/>
          </p:cNvGrpSpPr>
          <p:nvPr userDrawn="1"/>
        </p:nvGrpSpPr>
        <p:grpSpPr bwMode="auto">
          <a:xfrm>
            <a:off x="5697538" y="2898775"/>
            <a:ext cx="2992437" cy="1770063"/>
            <a:chOff x="683589" y="1495330"/>
            <a:chExt cx="3582384" cy="2731752"/>
          </a:xfrm>
        </p:grpSpPr>
        <p:sp>
          <p:nvSpPr>
            <p:cNvPr id="16" name="Parallelogram 15"/>
            <p:cNvSpPr/>
            <p:nvPr/>
          </p:nvSpPr>
          <p:spPr bwMode="auto">
            <a:xfrm>
              <a:off x="733001" y="1495330"/>
              <a:ext cx="3532972" cy="2513701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17" name="Parallelogram 16"/>
            <p:cNvSpPr/>
            <p:nvPr/>
          </p:nvSpPr>
          <p:spPr bwMode="auto">
            <a:xfrm>
              <a:off x="683589" y="3788531"/>
              <a:ext cx="3164281" cy="438551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18" name="Group 13"/>
          <p:cNvGrpSpPr>
            <a:grpSpLocks/>
          </p:cNvGrpSpPr>
          <p:nvPr userDrawn="1"/>
        </p:nvGrpSpPr>
        <p:grpSpPr bwMode="auto">
          <a:xfrm>
            <a:off x="2927350" y="2905125"/>
            <a:ext cx="2992438" cy="1768475"/>
            <a:chOff x="683589" y="1495330"/>
            <a:chExt cx="3582384" cy="2731752"/>
          </a:xfrm>
        </p:grpSpPr>
        <p:sp>
          <p:nvSpPr>
            <p:cNvPr id="19" name="Parallelogram 18"/>
            <p:cNvSpPr/>
            <p:nvPr/>
          </p:nvSpPr>
          <p:spPr bwMode="auto">
            <a:xfrm>
              <a:off x="733001" y="1495330"/>
              <a:ext cx="3532972" cy="2513507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20" name="Parallelogram 19"/>
            <p:cNvSpPr/>
            <p:nvPr/>
          </p:nvSpPr>
          <p:spPr bwMode="auto">
            <a:xfrm>
              <a:off x="683589" y="3788139"/>
              <a:ext cx="3164281" cy="438943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21" name="Group 13"/>
          <p:cNvGrpSpPr>
            <a:grpSpLocks/>
          </p:cNvGrpSpPr>
          <p:nvPr userDrawn="1"/>
        </p:nvGrpSpPr>
        <p:grpSpPr bwMode="auto">
          <a:xfrm>
            <a:off x="157163" y="2905125"/>
            <a:ext cx="2994025" cy="1768475"/>
            <a:chOff x="683589" y="1495330"/>
            <a:chExt cx="3582384" cy="2731752"/>
          </a:xfrm>
        </p:grpSpPr>
        <p:sp>
          <p:nvSpPr>
            <p:cNvPr id="22" name="Parallelogram 21"/>
            <p:cNvSpPr/>
            <p:nvPr/>
          </p:nvSpPr>
          <p:spPr bwMode="auto">
            <a:xfrm>
              <a:off x="732975" y="1495330"/>
              <a:ext cx="3532998" cy="2513507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23" name="Parallelogram 22"/>
            <p:cNvSpPr/>
            <p:nvPr/>
          </p:nvSpPr>
          <p:spPr bwMode="auto">
            <a:xfrm>
              <a:off x="683589" y="3788139"/>
              <a:ext cx="3164503" cy="438943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24" name="Group 13"/>
          <p:cNvGrpSpPr>
            <a:grpSpLocks/>
          </p:cNvGrpSpPr>
          <p:nvPr userDrawn="1"/>
        </p:nvGrpSpPr>
        <p:grpSpPr bwMode="auto">
          <a:xfrm>
            <a:off x="5913438" y="1106488"/>
            <a:ext cx="2994025" cy="1770062"/>
            <a:chOff x="683589" y="1495330"/>
            <a:chExt cx="3582384" cy="2731752"/>
          </a:xfrm>
        </p:grpSpPr>
        <p:sp>
          <p:nvSpPr>
            <p:cNvPr id="25" name="Parallelogram 24"/>
            <p:cNvSpPr/>
            <p:nvPr/>
          </p:nvSpPr>
          <p:spPr bwMode="auto">
            <a:xfrm>
              <a:off x="732975" y="1495330"/>
              <a:ext cx="3532998" cy="2513703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26" name="Parallelogram 25"/>
            <p:cNvSpPr/>
            <p:nvPr/>
          </p:nvSpPr>
          <p:spPr bwMode="auto">
            <a:xfrm>
              <a:off x="683589" y="3788532"/>
              <a:ext cx="3164503" cy="438550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27" name="Group 13"/>
          <p:cNvGrpSpPr>
            <a:grpSpLocks/>
          </p:cNvGrpSpPr>
          <p:nvPr userDrawn="1"/>
        </p:nvGrpSpPr>
        <p:grpSpPr bwMode="auto">
          <a:xfrm>
            <a:off x="3143250" y="1112838"/>
            <a:ext cx="2994025" cy="1768475"/>
            <a:chOff x="683589" y="1495330"/>
            <a:chExt cx="3582384" cy="2731752"/>
          </a:xfrm>
        </p:grpSpPr>
        <p:sp>
          <p:nvSpPr>
            <p:cNvPr id="28" name="Parallelogram 27"/>
            <p:cNvSpPr/>
            <p:nvPr/>
          </p:nvSpPr>
          <p:spPr bwMode="auto">
            <a:xfrm>
              <a:off x="732975" y="1495330"/>
              <a:ext cx="3532998" cy="2513505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29" name="Parallelogram 28"/>
            <p:cNvSpPr/>
            <p:nvPr/>
          </p:nvSpPr>
          <p:spPr bwMode="auto">
            <a:xfrm>
              <a:off x="683589" y="3788137"/>
              <a:ext cx="3164503" cy="438945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grpSp>
        <p:nvGrpSpPr>
          <p:cNvPr id="30" name="Group 13"/>
          <p:cNvGrpSpPr>
            <a:grpSpLocks/>
          </p:cNvGrpSpPr>
          <p:nvPr userDrawn="1"/>
        </p:nvGrpSpPr>
        <p:grpSpPr bwMode="auto">
          <a:xfrm>
            <a:off x="373063" y="1112838"/>
            <a:ext cx="2994025" cy="1768475"/>
            <a:chOff x="683589" y="1495330"/>
            <a:chExt cx="3582384" cy="2731752"/>
          </a:xfrm>
        </p:grpSpPr>
        <p:sp>
          <p:nvSpPr>
            <p:cNvPr id="31" name="Parallelogram 30"/>
            <p:cNvSpPr/>
            <p:nvPr/>
          </p:nvSpPr>
          <p:spPr bwMode="auto">
            <a:xfrm>
              <a:off x="732975" y="1495330"/>
              <a:ext cx="3532998" cy="2513505"/>
            </a:xfrm>
            <a:prstGeom prst="parallelogram">
              <a:avLst>
                <a:gd name="adj" fmla="val 24016"/>
              </a:avLst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  <p:sp>
          <p:nvSpPr>
            <p:cNvPr id="32" name="Parallelogram 31"/>
            <p:cNvSpPr/>
            <p:nvPr/>
          </p:nvSpPr>
          <p:spPr bwMode="auto">
            <a:xfrm>
              <a:off x="683589" y="3788137"/>
              <a:ext cx="3164503" cy="438945"/>
            </a:xfrm>
            <a:prstGeom prst="parallelogram">
              <a:avLst>
                <a:gd name="adj" fmla="val 26684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endParaRPr lang="en-GB">
                <a:latin typeface="Arial" charset="0"/>
                <a:ea typeface="ヒラギノ角ゴ Pro W3" pitchFamily="-64" charset="-128"/>
              </a:endParaRPr>
            </a:p>
          </p:txBody>
        </p:sp>
      </p:grpSp>
      <p:sp>
        <p:nvSpPr>
          <p:cNvPr id="33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37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589757" y="2922682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8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3367088" y="2922682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39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6137276" y="2922682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4" name="Text Placeholder 42"/>
          <p:cNvSpPr>
            <a:spLocks noGrp="1"/>
          </p:cNvSpPr>
          <p:nvPr>
            <p:ph type="body" sz="quarter" idx="25"/>
          </p:nvPr>
        </p:nvSpPr>
        <p:spPr>
          <a:xfrm>
            <a:off x="3348319" y="2650940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42"/>
          <p:cNvSpPr>
            <a:spLocks noGrp="1"/>
          </p:cNvSpPr>
          <p:nvPr>
            <p:ph type="body" sz="quarter" idx="26"/>
          </p:nvPr>
        </p:nvSpPr>
        <p:spPr>
          <a:xfrm>
            <a:off x="6054725" y="2650940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42"/>
          <p:cNvSpPr>
            <a:spLocks noGrp="1"/>
          </p:cNvSpPr>
          <p:nvPr>
            <p:ph type="body" sz="quarter" idx="27"/>
          </p:nvPr>
        </p:nvSpPr>
        <p:spPr>
          <a:xfrm>
            <a:off x="298450" y="4434423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2"/>
          <p:cNvSpPr>
            <a:spLocks noGrp="1"/>
          </p:cNvSpPr>
          <p:nvPr>
            <p:ph type="body" sz="quarter" idx="28"/>
          </p:nvPr>
        </p:nvSpPr>
        <p:spPr>
          <a:xfrm>
            <a:off x="3081619" y="4434423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2"/>
          <p:cNvSpPr>
            <a:spLocks noGrp="1"/>
          </p:cNvSpPr>
          <p:nvPr>
            <p:ph type="body" sz="quarter" idx="29"/>
          </p:nvPr>
        </p:nvSpPr>
        <p:spPr>
          <a:xfrm>
            <a:off x="5788025" y="4434423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798513" y="1130300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50" name="Picture Placeholder 2"/>
          <p:cNvSpPr>
            <a:spLocks noGrp="1"/>
          </p:cNvSpPr>
          <p:nvPr>
            <p:ph type="pic" sz="quarter" idx="31"/>
          </p:nvPr>
        </p:nvSpPr>
        <p:spPr>
          <a:xfrm>
            <a:off x="3575844" y="1130300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51" name="Picture Placeholder 2"/>
          <p:cNvSpPr>
            <a:spLocks noGrp="1"/>
          </p:cNvSpPr>
          <p:nvPr>
            <p:ph type="pic" sz="quarter" idx="32"/>
          </p:nvPr>
        </p:nvSpPr>
        <p:spPr>
          <a:xfrm>
            <a:off x="6346032" y="1130300"/>
            <a:ext cx="2170112" cy="146685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52" name="Text Placeholder 42"/>
          <p:cNvSpPr>
            <a:spLocks noGrp="1"/>
          </p:cNvSpPr>
          <p:nvPr>
            <p:ph type="body" sz="quarter" idx="24"/>
          </p:nvPr>
        </p:nvSpPr>
        <p:spPr>
          <a:xfrm>
            <a:off x="565150" y="2650940"/>
            <a:ext cx="2362200" cy="1846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lang="en-GB" sz="1200" kern="1200" dirty="0" smtClean="0">
                <a:solidFill>
                  <a:srgbClr val="0032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33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A91E1AE-0C8E-4F76-9822-41893C44C1CD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68364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port Elements - long headlin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150144"/>
            <a:ext cx="8415711" cy="3351610"/>
          </a:xfrm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320B71-EC71-4A7E-8C8A-9C555B387A1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5788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mport Elements - FullPag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748145"/>
            <a:ext cx="8415711" cy="3753609"/>
          </a:xfrm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126932"/>
            <a:ext cx="8404225" cy="40744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000" kern="1200" dirty="0" smtClean="0"/>
            </a:lvl1pPr>
          </a:lstStyle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320B71-EC71-4A7E-8C8A-9C555B387A1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5157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port Elements - Smal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3629025" y="1782763"/>
            <a:ext cx="5514975" cy="2697162"/>
          </a:xfrm>
          <a:custGeom>
            <a:avLst/>
            <a:gdLst/>
            <a:ahLst/>
            <a:cxnLst/>
            <a:rect l="l" t="t" r="r" b="b"/>
            <a:pathLst>
              <a:path w="5514975" h="2697162">
                <a:moveTo>
                  <a:pt x="771523" y="0"/>
                </a:moveTo>
                <a:lnTo>
                  <a:pt x="5514975" y="0"/>
                </a:lnTo>
                <a:lnTo>
                  <a:pt x="5514975" y="2658323"/>
                </a:lnTo>
                <a:lnTo>
                  <a:pt x="5503865" y="2697162"/>
                </a:lnTo>
                <a:lnTo>
                  <a:pt x="0" y="2697162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0" sx="102000" sy="102000" algn="ctr" rotWithShape="0">
              <a:prstClr val="black">
                <a:alpha val="1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idx="4294967295"/>
          </p:nvPr>
        </p:nvSpPr>
        <p:spPr>
          <a:xfrm>
            <a:off x="4427538" y="2139554"/>
            <a:ext cx="4465450" cy="2283619"/>
          </a:xfrm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CF0E3E-6A53-407C-B228-D257703978F3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3058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har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466725" y="1069892"/>
            <a:ext cx="4023388" cy="33480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059916"/>
            <a:ext cx="4211992" cy="33480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4405901"/>
            <a:ext cx="4032250" cy="3238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659019" y="4405901"/>
            <a:ext cx="4032250" cy="3238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A8A81F-602E-4F8A-A59F-1CB8EC3665F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7949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har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"/>
          <p:cNvCxnSpPr>
            <a:cxnSpLocks noChangeShapeType="1"/>
          </p:cNvCxnSpPr>
          <p:nvPr userDrawn="1"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33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457200" y="1107035"/>
            <a:ext cx="4105835" cy="17478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14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4778188" y="1107035"/>
            <a:ext cx="4105835" cy="17478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15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457200" y="2917906"/>
            <a:ext cx="4105835" cy="17478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16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4778188" y="2917906"/>
            <a:ext cx="4105835" cy="1747838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5538A09-DD14-42AD-BF95-748291479EDB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5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rganization Chart or other visualiza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66726" y="1071563"/>
            <a:ext cx="8397875" cy="335161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GB" noProof="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2AD3AA-77E8-4059-99E1-B20E6EF740D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7245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har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4" name="Parallelogram 3"/>
          <p:cNvSpPr/>
          <p:nvPr userDrawn="1"/>
        </p:nvSpPr>
        <p:spPr bwMode="auto">
          <a:xfrm>
            <a:off x="0" y="1109663"/>
            <a:ext cx="9144000" cy="3613150"/>
          </a:xfrm>
          <a:custGeom>
            <a:avLst/>
            <a:gdLst/>
            <a:ahLst/>
            <a:cxnLst/>
            <a:rect l="l" t="t" r="r" b="b"/>
            <a:pathLst>
              <a:path w="9144000" h="3613150">
                <a:moveTo>
                  <a:pt x="433207" y="0"/>
                </a:moveTo>
                <a:lnTo>
                  <a:pt x="9144000" y="0"/>
                </a:lnTo>
                <a:lnTo>
                  <a:pt x="9144000" y="3613150"/>
                </a:lnTo>
                <a:lnTo>
                  <a:pt x="0" y="3613150"/>
                </a:lnTo>
                <a:lnTo>
                  <a:pt x="0" y="1685762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0" sx="102000" sy="102000" algn="ctr" rotWithShape="0">
              <a:prstClr val="black">
                <a:alpha val="1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3F2E0A5-C4B6-4CFD-91C4-EE469466793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190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- Text (N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372225" y="5003800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195FB5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GB" altLang="en-US">
              <a:ea typeface="ヒラギノ角ゴ Pro W3"/>
              <a:cs typeface="ヒラギノ角ゴ Pro W3"/>
            </a:endParaRPr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itle 4"/>
          <p:cNvSpPr txBox="1">
            <a:spLocks/>
          </p:cNvSpPr>
          <p:nvPr userDrawn="1"/>
        </p:nvSpPr>
        <p:spPr bwMode="auto">
          <a:xfrm>
            <a:off x="4592638" y="3227388"/>
            <a:ext cx="41910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96900" indent="-296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indent="-3159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192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5240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9812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4384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8956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528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30000"/>
              </a:spcBef>
              <a:buClr>
                <a:schemeClr val="tx2"/>
              </a:buClr>
              <a:defRPr/>
            </a:pPr>
            <a:endParaRPr lang="en-GB" altLang="en-US" sz="2000">
              <a:solidFill>
                <a:schemeClr val="bg1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 userDrawn="1"/>
        </p:nvSpPr>
        <p:spPr bwMode="auto">
          <a:xfrm>
            <a:off x="468313" y="3124200"/>
            <a:ext cx="792162" cy="26988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endParaRPr lang="en-GB" altLang="en-US" sz="1800">
              <a:ea typeface="ヒラギノ角ゴ Pro W3"/>
              <a:cs typeface="ヒラギノ角ゴ Pro W3"/>
            </a:endParaRPr>
          </a:p>
        </p:txBody>
      </p:sp>
      <p:pic>
        <p:nvPicPr>
          <p:cNvPr id="12" name="Picture 2" descr="C:\Users\kourent\Desktop\_PROJECTS_\VisualBranding_OfficeDocuments\PPT\Output\02\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5624"/>
            <a:ext cx="1765542" cy="76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ubtitle 4"/>
          <p:cNvSpPr>
            <a:spLocks noGrp="1"/>
          </p:cNvSpPr>
          <p:nvPr>
            <p:ph type="subTitle" idx="4294967295"/>
          </p:nvPr>
        </p:nvSpPr>
        <p:spPr>
          <a:xfrm>
            <a:off x="468314" y="3233737"/>
            <a:ext cx="2663825" cy="102512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lang="en-GB" altLang="en-US" sz="2000" dirty="0" smtClean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/>
              <a:t>Click to edit Master subtitle style</a:t>
            </a:r>
            <a:endParaRPr lang="en-GB" altLang="en-US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3600450" y="4407694"/>
            <a:ext cx="5183188" cy="66556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lang="en-US" altLang="en-US" sz="1800" b="1" dirty="0" smtClean="0">
                <a:solidFill>
                  <a:srgbClr val="003299"/>
                </a:solidFill>
              </a:defRPr>
            </a:lvl1pPr>
            <a:lvl2pPr>
              <a:defRPr lang="en-US" altLang="en-US" dirty="0" smtClean="0"/>
            </a:lvl2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86275" y="1638300"/>
            <a:ext cx="4297363" cy="245745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2"/>
          <p:cNvSpPr>
            <a:spLocks noGrp="1"/>
          </p:cNvSpPr>
          <p:nvPr>
            <p:ph type="ctrTitle"/>
          </p:nvPr>
        </p:nvSpPr>
        <p:spPr>
          <a:xfrm>
            <a:off x="468314" y="1653779"/>
            <a:ext cx="3024187" cy="1458515"/>
          </a:xfrm>
        </p:spPr>
        <p:txBody>
          <a:bodyPr/>
          <a:lstStyle>
            <a:lvl1pPr>
              <a:lnSpc>
                <a:spcPts val="3500"/>
              </a:lnSpc>
              <a:defRPr sz="3200"/>
            </a:lvl1pPr>
          </a:lstStyle>
          <a:p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468313" y="4408884"/>
            <a:ext cx="2543244" cy="66556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lang="en-US" altLang="en-US" sz="1600" b="1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lang="en-US" altLang="en-US" kern="1200" dirty="0" smtClean="0"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en-US" alt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84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Bridge"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 userDrawn="1"/>
        </p:nvGrpSpPr>
        <p:grpSpPr bwMode="auto">
          <a:xfrm>
            <a:off x="525463" y="1116013"/>
            <a:ext cx="7999412" cy="2686050"/>
            <a:chOff x="318484" y="1489075"/>
            <a:chExt cx="8527332" cy="3581400"/>
          </a:xfrm>
        </p:grpSpPr>
        <p:sp>
          <p:nvSpPr>
            <p:cNvPr id="4" name="Rectangle 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18484" y="1489075"/>
              <a:ext cx="382452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18484" y="1946275"/>
              <a:ext cx="382452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18484" y="2403475"/>
              <a:ext cx="382452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21087" y="1946275"/>
              <a:ext cx="802303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Double entry system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821087" y="2403475"/>
              <a:ext cx="802303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Time of recording the transactions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21087" y="1489075"/>
              <a:ext cx="802303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dirty="0"/>
                <a:t>Definition of </a:t>
              </a:r>
              <a:r>
                <a:rPr lang="en-GB" altLang="en-US" sz="1800" dirty="0" err="1"/>
                <a:t>b.o.p</a:t>
              </a:r>
              <a:r>
                <a:rPr lang="en-GB" altLang="en-US" sz="1800" dirty="0"/>
                <a:t>. and </a:t>
              </a:r>
              <a:r>
                <a:rPr lang="en-GB" altLang="en-US" sz="1800" dirty="0" err="1"/>
                <a:t>i.i.p</a:t>
              </a:r>
              <a:r>
                <a:rPr lang="en-GB" altLang="en-US" sz="1800" dirty="0"/>
                <a:t>.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18484" y="2871258"/>
              <a:ext cx="380760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8484" y="3328458"/>
              <a:ext cx="380760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8484" y="3785658"/>
              <a:ext cx="380760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821087" y="3328458"/>
              <a:ext cx="8024729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Reconciliation flows and stocks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821087" y="3785658"/>
              <a:ext cx="8024729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Euro area residency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821087" y="2871258"/>
              <a:ext cx="8024729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Valuation of transactions and stocks</a:t>
              </a:r>
            </a:p>
          </p:txBody>
        </p:sp>
        <p:sp>
          <p:nvSpPr>
            <p:cNvPr id="16" name="Rectangle 2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18484" y="4232275"/>
              <a:ext cx="380760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17" name="Rectangle 2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18484" y="4689475"/>
              <a:ext cx="380760" cy="381000"/>
            </a:xfrm>
            <a:prstGeom prst="rect">
              <a:avLst/>
            </a:prstGeom>
            <a:solidFill>
              <a:srgbClr val="0032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53535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 b="1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18" name="Rectangle 2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821087" y="4232275"/>
              <a:ext cx="802303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Standards components</a:t>
              </a:r>
            </a:p>
          </p:txBody>
        </p:sp>
        <p:sp>
          <p:nvSpPr>
            <p:cNvPr id="19" name="Rectangle 2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21087" y="4689475"/>
              <a:ext cx="8023038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858585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30000"/>
                </a:spcBef>
                <a:buClr>
                  <a:schemeClr val="tx2"/>
                </a:buClr>
                <a:buChar char="•"/>
                <a:defRPr sz="2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buChar char="–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buChar char="•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Times" pitchFamily="18" charset="0"/>
                <a:buChar char="•"/>
                <a:defRPr sz="16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GB" altLang="en-US" sz="1800"/>
                <a:t>Classification of transactions</a:t>
              </a:r>
            </a:p>
          </p:txBody>
        </p:sp>
      </p:grpSp>
      <p:sp>
        <p:nvSpPr>
          <p:cNvPr id="20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27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AD61C4-D565-481A-81FB-FD2D5DA6A43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377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ab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3629025" y="1782763"/>
            <a:ext cx="5514975" cy="2697162"/>
          </a:xfrm>
          <a:custGeom>
            <a:avLst/>
            <a:gdLst/>
            <a:ahLst/>
            <a:cxnLst/>
            <a:rect l="l" t="t" r="r" b="b"/>
            <a:pathLst>
              <a:path w="5514975" h="2697162">
                <a:moveTo>
                  <a:pt x="771523" y="0"/>
                </a:moveTo>
                <a:lnTo>
                  <a:pt x="5514975" y="0"/>
                </a:lnTo>
                <a:lnTo>
                  <a:pt x="5514975" y="2658323"/>
                </a:lnTo>
                <a:lnTo>
                  <a:pt x="5503865" y="2697162"/>
                </a:lnTo>
                <a:lnTo>
                  <a:pt x="0" y="2697162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0" sx="102000" sy="102000" algn="ctr" rotWithShape="0">
              <a:prstClr val="black">
                <a:alpha val="1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idx="4294967295"/>
          </p:nvPr>
        </p:nvSpPr>
        <p:spPr>
          <a:xfrm>
            <a:off x="4816475" y="2556272"/>
            <a:ext cx="4076700" cy="1851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F779A3-FBD7-43A9-A418-08688450EED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8950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- Text &amp;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4725988" y="1471613"/>
            <a:ext cx="3835400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en-US" sz="3500" dirty="0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4725988" y="3400425"/>
            <a:ext cx="39497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1" name="Rectangle 1"/>
          <p:cNvSpPr>
            <a:spLocks noChangeArrowheads="1"/>
          </p:cNvSpPr>
          <p:nvPr userDrawn="1"/>
        </p:nvSpPr>
        <p:spPr bwMode="auto">
          <a:xfrm>
            <a:off x="4816475" y="3443288"/>
            <a:ext cx="790575" cy="254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endParaRPr lang="en-GB" altLang="en-US" sz="1800">
              <a:ea typeface="ヒラギノ角ゴ Pro W3"/>
              <a:cs typeface="ヒラギノ角ゴ Pro W3"/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" y="-3175"/>
            <a:ext cx="4621213" cy="5141913"/>
          </a:xfrm>
          <a:custGeom>
            <a:avLst/>
            <a:gdLst/>
            <a:ahLst/>
            <a:cxnLst/>
            <a:rect l="l" t="t" r="r" b="b"/>
            <a:pathLst>
              <a:path w="4621213" h="5141913">
                <a:moveTo>
                  <a:pt x="0" y="0"/>
                </a:moveTo>
                <a:lnTo>
                  <a:pt x="4621213" y="0"/>
                </a:lnTo>
                <a:lnTo>
                  <a:pt x="3184409" y="5141913"/>
                </a:lnTo>
                <a:lnTo>
                  <a:pt x="0" y="5141913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816475" y="907256"/>
            <a:ext cx="3968750" cy="1128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lang="en-US" sz="6000" kern="1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4811713" y="2137569"/>
            <a:ext cx="3968750" cy="12628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lang="en-US" sz="3200" kern="1200" smtClean="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 lang="en-US" smtClean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811713" y="3565525"/>
            <a:ext cx="3968750" cy="1128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lang="en-US" sz="2000" kern="12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97FC801-E2EE-42B2-BFDF-F67C23A6F66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371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- Text (NO Image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975" y="0"/>
            <a:ext cx="91979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4725988" y="1471613"/>
            <a:ext cx="3835400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en-US" sz="3500" dirty="0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4725988" y="3400425"/>
            <a:ext cx="39497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0" name="Rectangle 1"/>
          <p:cNvSpPr>
            <a:spLocks noChangeArrowheads="1"/>
          </p:cNvSpPr>
          <p:nvPr userDrawn="1"/>
        </p:nvSpPr>
        <p:spPr bwMode="auto">
          <a:xfrm>
            <a:off x="4816475" y="3443288"/>
            <a:ext cx="790575" cy="254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endParaRPr lang="en-GB" altLang="en-US" sz="1800">
              <a:ea typeface="ヒラギノ角ゴ Pro W3"/>
              <a:cs typeface="ヒラギノ角ゴ Pro W3"/>
            </a:endParaRPr>
          </a:p>
        </p:txBody>
      </p:sp>
      <p:sp>
        <p:nvSpPr>
          <p:cNvPr id="11" name="Parallelogram 10"/>
          <p:cNvSpPr/>
          <p:nvPr userDrawn="1"/>
        </p:nvSpPr>
        <p:spPr bwMode="auto">
          <a:xfrm>
            <a:off x="0" y="0"/>
            <a:ext cx="4591050" cy="5143500"/>
          </a:xfrm>
          <a:custGeom>
            <a:avLst/>
            <a:gdLst/>
            <a:ahLst/>
            <a:cxnLst/>
            <a:rect l="l" t="t" r="r" b="b"/>
            <a:pathLst>
              <a:path w="4591751" h="5143500">
                <a:moveTo>
                  <a:pt x="0" y="0"/>
                </a:moveTo>
                <a:lnTo>
                  <a:pt x="4591751" y="0"/>
                </a:lnTo>
                <a:lnTo>
                  <a:pt x="3154503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0" sx="102000" sy="102000" algn="ctr" rotWithShape="0">
              <a:prstClr val="black">
                <a:alpha val="1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816475" y="907256"/>
            <a:ext cx="3968750" cy="1128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lang="en-US" sz="6000" kern="1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4811713" y="2137569"/>
            <a:ext cx="3968750" cy="12628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lang="en-US" sz="3200" kern="1200" smtClean="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 lang="en-US" smtClean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811713" y="3565525"/>
            <a:ext cx="3968750" cy="11287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lang="en-US" sz="2000" kern="12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0" y="831850"/>
            <a:ext cx="3881438" cy="40290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algn="r">
              <a:defRPr lang="en-US" sz="30000" b="1" kern="1200" smtClean="0">
                <a:solidFill>
                  <a:srgbClr val="003299"/>
                </a:solidFill>
                <a:cs typeface="Arial" pitchFamily="34" charset="0"/>
              </a:defRPr>
            </a:lvl1pPr>
            <a:lvl2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kern="1200" smtClean="0"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GB" kern="1200"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9EFBB2-B333-479B-84A0-F406AA2E2D1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85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Ful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 userDrawn="1"/>
        </p:nvSpPr>
        <p:spPr bwMode="auto">
          <a:xfrm>
            <a:off x="468313" y="1222375"/>
            <a:ext cx="8194675" cy="327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8450" indent="-2984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96900" indent="-296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indent="-3159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192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5240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9812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4384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8956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528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2"/>
              </a:buClr>
              <a:buFontTx/>
              <a:buChar char="•"/>
              <a:defRPr/>
            </a:pPr>
            <a:endParaRPr lang="en-US" altLang="en-US" sz="2200">
              <a:solidFill>
                <a:schemeClr val="tx2"/>
              </a:solidFill>
            </a:endParaRPr>
          </a:p>
        </p:txBody>
      </p:sp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2AD2B4C-24FD-485E-ADAD-B1E3DC73B16B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957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Placeholder (With Image)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 userDrawn="1"/>
        </p:nvSpPr>
        <p:spPr bwMode="auto">
          <a:xfrm>
            <a:off x="0" y="1109663"/>
            <a:ext cx="8197850" cy="3613150"/>
          </a:xfrm>
          <a:custGeom>
            <a:avLst/>
            <a:gdLst/>
            <a:ahLst/>
            <a:cxnLst/>
            <a:rect l="l" t="t" r="r" b="b"/>
            <a:pathLst>
              <a:path w="8197850" h="3613150">
                <a:moveTo>
                  <a:pt x="433207" y="0"/>
                </a:moveTo>
                <a:lnTo>
                  <a:pt x="8197850" y="0"/>
                </a:lnTo>
                <a:lnTo>
                  <a:pt x="7269343" y="3613150"/>
                </a:lnTo>
                <a:lnTo>
                  <a:pt x="0" y="3613150"/>
                </a:lnTo>
                <a:lnTo>
                  <a:pt x="0" y="1685762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0" sx="102000" sy="102000" algn="ctr" rotWithShape="0">
              <a:prstClr val="black">
                <a:alpha val="10000"/>
              </a:prst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GB"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 bwMode="auto">
          <a:xfrm>
            <a:off x="971550" y="1492250"/>
            <a:ext cx="2160588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96900" indent="-296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indent="-3159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192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524000" indent="-3032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9812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4384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8956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352800" indent="-303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2"/>
              </a:buClr>
              <a:defRPr/>
            </a:pPr>
            <a:endParaRPr lang="en-GB" altLang="en-US" sz="2000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286126" y="1"/>
            <a:ext cx="5857875" cy="4721225"/>
          </a:xfrm>
          <a:custGeom>
            <a:avLst/>
            <a:gdLst/>
            <a:ahLst/>
            <a:cxnLst/>
            <a:rect l="l" t="t" r="r" b="b"/>
            <a:pathLst>
              <a:path w="5857875" h="4721225">
                <a:moveTo>
                  <a:pt x="1190458" y="0"/>
                </a:moveTo>
                <a:lnTo>
                  <a:pt x="5857875" y="0"/>
                </a:lnTo>
                <a:lnTo>
                  <a:pt x="5857875" y="4721225"/>
                </a:lnTo>
                <a:lnTo>
                  <a:pt x="0" y="4721225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3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AAA2B01-B512-4650-90E0-024ED79178B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040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mage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286126" y="1"/>
            <a:ext cx="5857875" cy="4721225"/>
          </a:xfrm>
          <a:custGeom>
            <a:avLst/>
            <a:gdLst/>
            <a:ahLst/>
            <a:cxnLst/>
            <a:rect l="l" t="t" r="r" b="b"/>
            <a:pathLst>
              <a:path w="5857875" h="4721225">
                <a:moveTo>
                  <a:pt x="1190458" y="0"/>
                </a:moveTo>
                <a:lnTo>
                  <a:pt x="5857875" y="0"/>
                </a:lnTo>
                <a:lnTo>
                  <a:pt x="5857875" y="4721225"/>
                </a:lnTo>
                <a:lnTo>
                  <a:pt x="0" y="4721225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0" y="1074738"/>
            <a:ext cx="4222750" cy="3646487"/>
          </a:xfrm>
          <a:custGeom>
            <a:avLst/>
            <a:gdLst/>
            <a:ahLst/>
            <a:cxnLst/>
            <a:rect l="l" t="t" r="r" b="b"/>
            <a:pathLst>
              <a:path w="4222750" h="3646487">
                <a:moveTo>
                  <a:pt x="0" y="0"/>
                </a:moveTo>
                <a:lnTo>
                  <a:pt x="4222750" y="0"/>
                </a:lnTo>
                <a:lnTo>
                  <a:pt x="3293625" y="3646487"/>
                </a:lnTo>
                <a:lnTo>
                  <a:pt x="0" y="3646487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1" y="411956"/>
            <a:ext cx="8404225" cy="63341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lang="en-GB" altLang="en-US" sz="2800" kern="1200" dirty="0" smtClean="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>
          <a:xfrm>
            <a:off x="4357688" y="4856163"/>
            <a:ext cx="414337" cy="138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lnSpc>
                <a:spcPts val="1200"/>
              </a:lnSpc>
              <a:defRPr lang="en-GB"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9341D4-07C6-4282-AE38-5248E8AD561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822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271463" y="77788"/>
            <a:ext cx="65024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altLang="en-US">
                <a:solidFill>
                  <a:srgbClr val="FFFFFF"/>
                </a:solidFill>
                <a:ea typeface="ヒラギノ角ゴ Pro W3"/>
                <a:cs typeface="ヒラギノ角ゴ Pro W3"/>
              </a:rPr>
              <a:t>Rubric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50938"/>
            <a:ext cx="8194675" cy="33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Mastertextformat bearbeiten</a:t>
            </a:r>
          </a:p>
          <a:p>
            <a:pPr lvl="1"/>
            <a:r>
              <a:rPr lang="en-GB" altLang="en-US"/>
              <a:t>Zweite Ebene</a:t>
            </a:r>
          </a:p>
          <a:p>
            <a:pPr lvl="2"/>
            <a:r>
              <a:rPr lang="en-GB" altLang="en-US"/>
              <a:t>Dritte Ebene</a:t>
            </a:r>
          </a:p>
          <a:p>
            <a:pPr lvl="3"/>
            <a:r>
              <a:rPr lang="en-GB" altLang="en-US"/>
              <a:t>Vierte Ebene</a:t>
            </a:r>
          </a:p>
          <a:p>
            <a:pPr lvl="4"/>
            <a:r>
              <a:rPr lang="en-GB" altLang="en-US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73088"/>
            <a:ext cx="859472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Mastertitelformat bearbeiten</a:t>
            </a: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372225" y="4860925"/>
            <a:ext cx="22907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lnSpc>
                <a:spcPts val="1200"/>
              </a:lnSpc>
              <a:defRPr/>
            </a:pPr>
            <a:r>
              <a:rPr lang="en-GB" altLang="en-US" sz="900" dirty="0">
                <a:solidFill>
                  <a:schemeClr val="bg1"/>
                </a:solidFill>
              </a:rPr>
              <a:t>www.ecb.europa.eu © </a:t>
            </a: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0" y="-25400"/>
            <a:ext cx="9144000" cy="3683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GB" altLang="en-US">
              <a:solidFill>
                <a:srgbClr val="585858"/>
              </a:solidFill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94" r:id="rId1"/>
    <p:sldLayoutId id="2147486295" r:id="rId2"/>
    <p:sldLayoutId id="2147486297" r:id="rId3"/>
    <p:sldLayoutId id="2147486298" r:id="rId4"/>
    <p:sldLayoutId id="2147486299" r:id="rId5"/>
    <p:sldLayoutId id="2147486300" r:id="rId6"/>
    <p:sldLayoutId id="2147486301" r:id="rId7"/>
    <p:sldLayoutId id="2147486302" r:id="rId8"/>
    <p:sldLayoutId id="2147486303" r:id="rId9"/>
    <p:sldLayoutId id="2147486304" r:id="rId10"/>
    <p:sldLayoutId id="2147486305" r:id="rId11"/>
    <p:sldLayoutId id="2147486306" r:id="rId12"/>
    <p:sldLayoutId id="2147486307" r:id="rId13"/>
    <p:sldLayoutId id="2147486316" r:id="rId14"/>
    <p:sldLayoutId id="2147486308" r:id="rId15"/>
    <p:sldLayoutId id="2147486311" r:id="rId16"/>
    <p:sldLayoutId id="2147486312" r:id="rId17"/>
    <p:sldLayoutId id="2147486314" r:id="rId18"/>
    <p:sldLayoutId id="2147486317" r:id="rId19"/>
  </p:sldLayoutIdLst>
  <p:hf hdr="0" dt="0"/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algn="l" rtl="0" eaLnBrk="1" fontAlgn="base" hangingPunct="1">
        <a:spcBef>
          <a:spcPct val="30000"/>
        </a:spcBef>
        <a:spcAft>
          <a:spcPct val="0"/>
        </a:spcAft>
        <a:buClr>
          <a:schemeClr val="tx2"/>
        </a:buClr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298450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2pPr>
      <a:lvl3pPr marL="596900" algn="l" rtl="0" eaLnBrk="1" fontAlgn="base" hangingPunct="1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n-lt"/>
          <a:cs typeface="+mn-cs"/>
        </a:defRPr>
      </a:lvl3pPr>
      <a:lvl4pPr marL="914400" algn="l" rtl="0" eaLnBrk="1" fontAlgn="base" hangingPunct="1">
        <a:spcBef>
          <a:spcPct val="0"/>
        </a:spcBef>
        <a:spcAft>
          <a:spcPct val="0"/>
        </a:spcAft>
        <a:defRPr sz="1600">
          <a:solidFill>
            <a:schemeClr val="tx1"/>
          </a:solidFill>
          <a:latin typeface="+mn-lt"/>
          <a:cs typeface="+mn-cs"/>
        </a:defRPr>
      </a:lvl4pPr>
      <a:lvl5pPr marL="1219200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6"/>
          <p:cNvSpPr>
            <a:spLocks noGrp="1"/>
          </p:cNvSpPr>
          <p:nvPr>
            <p:ph type="ctrTitle"/>
          </p:nvPr>
        </p:nvSpPr>
        <p:spPr>
          <a:xfrm>
            <a:off x="375827" y="1654175"/>
            <a:ext cx="3478399" cy="1458913"/>
          </a:xfrm>
        </p:spPr>
        <p:txBody>
          <a:bodyPr/>
          <a:lstStyle/>
          <a:p>
            <a:r>
              <a:rPr lang="en-US" altLang="en-US" sz="2400" b="1" dirty="0"/>
              <a:t>Functional topics</a:t>
            </a:r>
            <a:endParaRPr lang="en-GB" altLang="en-US" sz="2400" b="1" dirty="0"/>
          </a:p>
        </p:txBody>
      </p:sp>
      <p:sp>
        <p:nvSpPr>
          <p:cNvPr id="24579" name="Subtitle 8"/>
          <p:cNvSpPr>
            <a:spLocks noGrp="1"/>
          </p:cNvSpPr>
          <p:nvPr>
            <p:ph type="subTitle" idx="4294967295"/>
          </p:nvPr>
        </p:nvSpPr>
        <p:spPr>
          <a:xfrm>
            <a:off x="383541" y="3233738"/>
            <a:ext cx="2663825" cy="1025525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en-GB" altLang="en-US" sz="1600" dirty="0">
                <a:solidFill>
                  <a:schemeClr val="tx2"/>
                </a:solidFill>
              </a:rPr>
              <a:t>Item 06.03 – Status update on structured postal address written procedure </a:t>
            </a:r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sz="quarter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9" b="7159"/>
          <a:stretch>
            <a:fillRect/>
          </a:stretch>
        </p:blipFill>
        <p:spPr/>
      </p:pic>
      <p:sp>
        <p:nvSpPr>
          <p:cNvPr id="24581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3600450" y="4408488"/>
            <a:ext cx="5183188" cy="665162"/>
          </a:xfrm>
        </p:spPr>
        <p:txBody>
          <a:bodyPr anchor="ctr"/>
          <a:lstStyle/>
          <a:p>
            <a:pPr algn="r" eaLnBrk="1" hangingPunct="1">
              <a:spcBef>
                <a:spcPct val="0"/>
              </a:spcBef>
            </a:pPr>
            <a:r>
              <a:rPr lang="en-GB" altLang="en-US" sz="1800" dirty="0">
                <a:solidFill>
                  <a:srgbClr val="003299"/>
                </a:solidFill>
              </a:rPr>
              <a:t>Market Infrastructure Development Division</a:t>
            </a:r>
          </a:p>
          <a:p>
            <a:pPr algn="r" eaLnBrk="1" hangingPunct="1">
              <a:spcBef>
                <a:spcPct val="0"/>
              </a:spcBef>
            </a:pPr>
            <a:r>
              <a:rPr lang="en-GB" altLang="en-US" sz="1800" dirty="0">
                <a:solidFill>
                  <a:srgbClr val="003299"/>
                </a:solidFill>
              </a:rPr>
              <a:t>European Central Bank</a:t>
            </a:r>
          </a:p>
        </p:txBody>
      </p:sp>
      <p:sp>
        <p:nvSpPr>
          <p:cNvPr id="24583" name="Classification"/>
          <p:cNvSpPr txBox="1">
            <a:spLocks noChangeArrowheads="1"/>
          </p:cNvSpPr>
          <p:nvPr/>
        </p:nvSpPr>
        <p:spPr bwMode="auto">
          <a:xfrm>
            <a:off x="6875463" y="95250"/>
            <a:ext cx="19081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r>
              <a:rPr lang="en-GB" altLang="en-US" sz="700" b="1">
                <a:solidFill>
                  <a:schemeClr val="bg1"/>
                </a:solidFill>
              </a:rPr>
              <a:t>ECB-RESTRICTED</a:t>
            </a:r>
            <a:endParaRPr lang="en-GB" altLang="en-US" sz="700" b="1" dirty="0">
              <a:solidFill>
                <a:schemeClr val="bg1"/>
              </a:solidFill>
            </a:endParaRPr>
          </a:p>
        </p:txBody>
      </p:sp>
      <p:sp>
        <p:nvSpPr>
          <p:cNvPr id="24585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468313" y="4408488"/>
            <a:ext cx="2543175" cy="666750"/>
          </a:xfrm>
        </p:spPr>
        <p:txBody>
          <a:bodyPr anchor="ctr"/>
          <a:lstStyle/>
          <a:p>
            <a:pPr eaLnBrk="1" hangingPunct="1">
              <a:spcBef>
                <a:spcPct val="0"/>
              </a:spcBef>
            </a:pPr>
            <a:r>
              <a:rPr lang="en-GB" altLang="en-US" sz="1600" b="1" dirty="0">
                <a:solidFill>
                  <a:schemeClr val="bg1"/>
                </a:solidFill>
              </a:rPr>
              <a:t>TCCG meeting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 b="1" dirty="0">
                <a:solidFill>
                  <a:schemeClr val="bg1"/>
                </a:solidFill>
              </a:rPr>
              <a:t>21 May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72873C-D06C-45DE-A562-F3ADBB4D16F8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PMPG strongly encourages the use of structured address elements in ISO 20022 payment messages (</a:t>
            </a:r>
            <a:r>
              <a:rPr lang="en-GB" dirty="0">
                <a:hlinkClick r:id="rId2" action="ppaction://hlinksldjump"/>
              </a:rPr>
              <a:t>Annex</a:t>
            </a:r>
            <a:r>
              <a:rPr lang="en-GB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Aim of exercise was to foster discussion within communities as well as between local PMPG contacts and NSGs and document expectations per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Written procedure conducted via TSWG and the local NSGs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total 21 contributions and 100+ examples were provided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Results to be shared with PMPG as global repository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6A14F9-1091-4228-95CD-161A8731C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Structured postal address – Written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1CCA3-8A2B-4FE3-8735-B3A101D41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20B71-EC71-4A7E-8C8A-9C555B387A1C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39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106" name="Straight Connector 1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710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68313" y="4438650"/>
            <a:ext cx="8207375" cy="347663"/>
          </a:xfrm>
        </p:spPr>
        <p:txBody>
          <a:bodyPr/>
          <a:lstStyle/>
          <a:p>
            <a:pPr eaLnBrk="1" hangingPunct="1"/>
            <a:r>
              <a:rPr lang="en-GB" altLang="en-US" dirty="0"/>
              <a:t> </a:t>
            </a:r>
          </a:p>
        </p:txBody>
      </p:sp>
      <p:sp>
        <p:nvSpPr>
          <p:cNvPr id="48138" name="Rectangle 4"/>
          <p:cNvSpPr>
            <a:spLocks noGrp="1" noChangeArrowheads="1"/>
          </p:cNvSpPr>
          <p:nvPr>
            <p:ph type="title"/>
          </p:nvPr>
        </p:nvSpPr>
        <p:spPr>
          <a:xfrm>
            <a:off x="463550" y="411163"/>
            <a:ext cx="8594725" cy="635000"/>
          </a:xfrm>
        </p:spPr>
        <p:txBody>
          <a:bodyPr/>
          <a:lstStyle/>
          <a:p>
            <a:pPr>
              <a:lnSpc>
                <a:spcPts val="2800"/>
              </a:lnSpc>
              <a:defRPr/>
            </a:pPr>
            <a:r>
              <a:rPr lang="en-GB" dirty="0"/>
              <a:t>Aggregated results – Written procedure</a:t>
            </a:r>
            <a:endParaRPr dirty="0"/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4357688" y="4856163"/>
            <a:ext cx="414337" cy="136525"/>
          </a:xfrm>
          <a:noFill/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fld id="{ECDC48E6-27EB-4813-AC14-396FE39BFC4F}" type="slidenum">
              <a:rPr altLang="en-US" sz="900" smtClean="0">
                <a:solidFill>
                  <a:schemeClr val="bg1"/>
                </a:solidFill>
                <a:ea typeface="ヒラギノ角ゴ Pro W3"/>
                <a:cs typeface="ヒラギノ角ゴ Pro W3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</a:pPr>
              <a:t>3</a:t>
            </a:fld>
            <a:endParaRPr altLang="en-US" sz="90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1" name="Classification"/>
          <p:cNvSpPr txBox="1">
            <a:spLocks noChangeArrowheads="1"/>
          </p:cNvSpPr>
          <p:nvPr/>
        </p:nvSpPr>
        <p:spPr bwMode="auto">
          <a:xfrm>
            <a:off x="6875463" y="95250"/>
            <a:ext cx="19081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</a:pPr>
            <a:r>
              <a:rPr lang="en-GB" altLang="en-US" sz="700" b="1"/>
              <a:t>ECB-RESTRICTED</a:t>
            </a:r>
            <a:endParaRPr lang="en-GB" altLang="en-US" sz="7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B331AC-5DE7-47A1-8125-1D0181CF88F9}"/>
              </a:ext>
            </a:extLst>
          </p:cNvPr>
          <p:cNvSpPr txBox="1"/>
          <p:nvPr/>
        </p:nvSpPr>
        <p:spPr>
          <a:xfrm>
            <a:off x="465138" y="4045634"/>
            <a:ext cx="8613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– Mandatory elements		2 – Clear expectations	</a:t>
            </a:r>
          </a:p>
          <a:p>
            <a:r>
              <a:rPr lang="en-US" dirty="0"/>
              <a:t>3 – Mixed support			4 – Less supported element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BC50C5-FFF1-46D1-92D7-9970F5471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" y="1068388"/>
            <a:ext cx="8441047" cy="284524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D5D8B6CE-5DBE-449B-B6ED-A1318A17CDBB}"/>
              </a:ext>
            </a:extLst>
          </p:cNvPr>
          <p:cNvSpPr/>
          <p:nvPr/>
        </p:nvSpPr>
        <p:spPr bwMode="auto">
          <a:xfrm>
            <a:off x="2509573" y="1414875"/>
            <a:ext cx="358857" cy="34623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 W3" pitchFamily="-64" charset="-128"/>
              </a:rPr>
              <a:t>1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26817A1-4AF1-42AB-9111-A7F750AF7F49}"/>
              </a:ext>
            </a:extLst>
          </p:cNvPr>
          <p:cNvSpPr/>
          <p:nvPr/>
        </p:nvSpPr>
        <p:spPr bwMode="auto">
          <a:xfrm>
            <a:off x="3616977" y="2906636"/>
            <a:ext cx="358857" cy="34623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bg1"/>
                </a:solidFill>
                <a:latin typeface="Arial" charset="0"/>
                <a:ea typeface="ヒラギノ角ゴ Pro W3" pitchFamily="-64" charset="-128"/>
              </a:rPr>
              <a:t>2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1AEB64D-3AFC-4173-A06F-9609E7036218}"/>
              </a:ext>
            </a:extLst>
          </p:cNvPr>
          <p:cNvSpPr/>
          <p:nvPr/>
        </p:nvSpPr>
        <p:spPr bwMode="auto">
          <a:xfrm>
            <a:off x="4763855" y="3194666"/>
            <a:ext cx="358857" cy="34623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chemeClr val="bg1"/>
                </a:solidFill>
                <a:latin typeface="Arial" charset="0"/>
                <a:ea typeface="ヒラギノ角ゴ Pro W3" pitchFamily="-64" charset="-128"/>
              </a:rPr>
              <a:t>3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-64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A21844B-7647-4EF2-A941-F83AC9FE5B06}"/>
              </a:ext>
            </a:extLst>
          </p:cNvPr>
          <p:cNvSpPr/>
          <p:nvPr/>
        </p:nvSpPr>
        <p:spPr bwMode="auto">
          <a:xfrm>
            <a:off x="7010231" y="3340351"/>
            <a:ext cx="358857" cy="34623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ヒラギノ角ゴ Pro W3" pitchFamily="-64" charset="-128"/>
              </a:rPr>
              <a:t>4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63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72873C-D06C-45DE-A562-F3ADBB4D16F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150144"/>
            <a:ext cx="8415711" cy="335161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Important exercise to communicate the enhanced address elements in ISO 20022 and to clarify which elements are mandatory, expected, conditionally expected, optional or not to be use in a certain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All elements are to be used and supported as each structured address element has been flagged as optional by at least one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There are clear trends visible for some of the elements, e.g. post code, street name and number are largely expected by markets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No clear trends for other elements, e.g. for town location name local recommendations will apply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6A14F9-1091-4228-95CD-161A8731C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1CCA3-8A2B-4FE3-8735-B3A101D41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20B71-EC71-4A7E-8C8A-9C555B387A1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181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6A14F9-1091-4228-95CD-161A8731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1" y="411956"/>
            <a:ext cx="8404225" cy="633413"/>
          </a:xfrm>
        </p:spPr>
        <p:txBody>
          <a:bodyPr wrap="square" anchor="t">
            <a:normAutofit/>
          </a:bodyPr>
          <a:lstStyle/>
          <a:p>
            <a:r>
              <a:rPr lang="en-GB" sz="2000" dirty="0"/>
              <a:t>Recommended ISO20022 element usage for local addresses (by country)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1CCA3-8A2B-4FE3-8735-B3A101D41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57688" y="4856163"/>
            <a:ext cx="414337" cy="13811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4320B71-EC71-4A7E-8C8A-9C555B387A1C}" type="slidenum">
              <a:rPr lang="en-GB" sz="800" smtClean="0"/>
              <a:pPr>
                <a:spcAft>
                  <a:spcPts val="600"/>
                </a:spcAft>
                <a:defRPr/>
              </a:pPr>
              <a:t>5</a:t>
            </a:fld>
            <a:endParaRPr lang="en-GB" sz="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4B286B-F5A3-463F-A217-0960E70C2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1" y="1093838"/>
            <a:ext cx="8518967" cy="328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0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72873C-D06C-45DE-A562-F3ADBB4D16F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150144"/>
            <a:ext cx="8415711" cy="3351610"/>
          </a:xfrm>
        </p:spPr>
        <p:txBody>
          <a:bodyPr/>
          <a:lstStyle/>
          <a:p>
            <a:r>
              <a:rPr lang="en-US" sz="1600" dirty="0"/>
              <a:t>The introduction of structured address information for debtor and creditor in payment messages is a key business benefit of the migration to ISO 20022</a:t>
            </a:r>
          </a:p>
          <a:p>
            <a:r>
              <a:rPr lang="en-US" sz="1600" dirty="0"/>
              <a:t>It follows a staggered approach due to the need of interoperability during the co-existence phase of ISO 20022 MX and FIN MT messages between Nov 2022 and Nov 2025: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/>
              <a:t>In general, if address must be used, it is recommended to use structured address 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1" dirty="0"/>
              <a:t>As of Nov 2022: </a:t>
            </a:r>
            <a:r>
              <a:rPr lang="en-GB" sz="1600" dirty="0"/>
              <a:t>Effective with the start of the </a:t>
            </a:r>
            <a:r>
              <a:rPr lang="de-DE" sz="1600" dirty="0"/>
              <a:t>MX-MT </a:t>
            </a:r>
            <a:r>
              <a:rPr lang="en-GB" sz="1600" dirty="0"/>
              <a:t>co-existence phase it is expected to use a structured address of the Debtor and Creditor, if a payment is initiated by the Debtor’s Agent in ISO 20022 which will be the case for T2 participants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As of Nov 2023: </a:t>
            </a:r>
            <a:r>
              <a:rPr lang="en-US" sz="1600" dirty="0"/>
              <a:t>Also for payments initiated on FIN or by an MI not on ISO 20022 yet, the same strong recommendation to use a structured address of the Debtor and Creditor applies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As of Nov 2025: </a:t>
            </a:r>
            <a:r>
              <a:rPr lang="en-US" sz="1600" dirty="0"/>
              <a:t>The unstructured “address line” element will be removed in payment messages</a:t>
            </a:r>
            <a:endParaRPr lang="en-US" sz="1600" u="sng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6A14F9-1091-4228-95CD-161A8731C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Annex – Roadmap to structured address information of debtor and creditor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1CCA3-8A2B-4FE3-8735-B3A101D41F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320B71-EC71-4A7E-8C8A-9C555B387A1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1317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_ASSOC" val="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" val="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" val="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_ASSOC" val="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_ASSOC" val="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" val="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_ASSOC" val="-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_ASSOC" val="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" val="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" val="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1_ASSOC" val="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2_ASSOC" val="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_3_ASSOC" val="-1"/>
</p:tagLst>
</file>

<file path=ppt/theme/theme1.xml><?xml version="1.0" encoding="utf-8"?>
<a:theme xmlns:a="http://schemas.openxmlformats.org/drawingml/2006/main" name="ECB Default 16x9">
  <a:themeElements>
    <a:clrScheme name="___FINAL___ECB___">
      <a:dk1>
        <a:srgbClr val="585858"/>
      </a:dk1>
      <a:lt1>
        <a:srgbClr val="FFFFFF"/>
      </a:lt1>
      <a:dk2>
        <a:srgbClr val="003399"/>
      </a:dk2>
      <a:lt2>
        <a:srgbClr val="BEBEBE"/>
      </a:lt2>
      <a:accent1>
        <a:srgbClr val="003399"/>
      </a:accent1>
      <a:accent2>
        <a:srgbClr val="4078B8"/>
      </a:accent2>
      <a:accent3>
        <a:srgbClr val="AF7598"/>
      </a:accent3>
      <a:accent4>
        <a:srgbClr val="682E32"/>
      </a:accent4>
      <a:accent5>
        <a:srgbClr val="EAC568"/>
      </a:accent5>
      <a:accent6>
        <a:srgbClr val="77B37F"/>
      </a:accent6>
      <a:hlink>
        <a:srgbClr val="5FA3DB"/>
      </a:hlink>
      <a:folHlink>
        <a:srgbClr val="A50021"/>
      </a:folHlink>
    </a:clrScheme>
    <a:fontScheme name="5_Leere Prä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lnDef>
  </a:objectDefaults>
  <a:extraClrSchemeLst>
    <a:extraClrScheme>
      <a:clrScheme name="5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426</Words>
  <Application>Microsoft Office PowerPoint</Application>
  <PresentationFormat>On-screen Show (16:9)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Times</vt:lpstr>
      <vt:lpstr>ECB Default 16x9</vt:lpstr>
      <vt:lpstr>Functional topics</vt:lpstr>
      <vt:lpstr>Structured postal address – Written procedure</vt:lpstr>
      <vt:lpstr>Aggregated results – Written procedure</vt:lpstr>
      <vt:lpstr>Conclusions</vt:lpstr>
      <vt:lpstr>Recommended ISO20022 element usage for local addresses (by country)</vt:lpstr>
      <vt:lpstr>Annex – Roadmap to structured address information of debtor and creditor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topics</dc:title>
  <dc:creator>Kozok, Marek</dc:creator>
  <cp:lastModifiedBy>Bersos, Dimitris</cp:lastModifiedBy>
  <cp:revision>5</cp:revision>
  <dcterms:created xsi:type="dcterms:W3CDTF">2021-05-20T20:43:29Z</dcterms:created>
  <dcterms:modified xsi:type="dcterms:W3CDTF">2021-05-21T14:31:36Z</dcterms:modified>
</cp:coreProperties>
</file>