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6"/>
  </p:notesMasterIdLst>
  <p:handoutMasterIdLst>
    <p:handoutMasterId r:id="rId17"/>
  </p:handoutMasterIdLst>
  <p:sldIdLst>
    <p:sldId id="256" r:id="rId2"/>
    <p:sldId id="322" r:id="rId3"/>
    <p:sldId id="312" r:id="rId4"/>
    <p:sldId id="314" r:id="rId5"/>
    <p:sldId id="321" r:id="rId6"/>
    <p:sldId id="315" r:id="rId7"/>
    <p:sldId id="320" r:id="rId8"/>
    <p:sldId id="323" r:id="rId9"/>
    <p:sldId id="324" r:id="rId10"/>
    <p:sldId id="325" r:id="rId11"/>
    <p:sldId id="326" r:id="rId12"/>
    <p:sldId id="316" r:id="rId13"/>
    <p:sldId id="317" r:id="rId14"/>
    <p:sldId id="313" r:id="rId15"/>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666699"/>
    <a:srgbClr val="3366FF"/>
    <a:srgbClr val="FFCC00"/>
    <a:srgbClr val="FF9966"/>
    <a:srgbClr val="000099"/>
    <a:srgbClr val="FFFFFF"/>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652" autoAdjust="0"/>
  </p:normalViewPr>
  <p:slideViewPr>
    <p:cSldViewPr>
      <p:cViewPr varScale="1">
        <p:scale>
          <a:sx n="71" d="100"/>
          <a:sy n="71" d="100"/>
        </p:scale>
        <p:origin x="9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iagotiburcio\Documents\TT\Artigo%20PE%20petitions\IESP_dimensoes%20comparaveis_19_08%20(Autosave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100" b="0" i="0" u="none" strike="noStrike" kern="1200" spc="0" baseline="0">
                <a:solidFill>
                  <a:schemeClr val="tx1">
                    <a:lumMod val="65000"/>
                    <a:lumOff val="35000"/>
                  </a:schemeClr>
                </a:solidFill>
                <a:latin typeface="+mn-lt"/>
                <a:ea typeface="+mn-ea"/>
                <a:cs typeface="+mn-cs"/>
              </a:defRPr>
            </a:pPr>
            <a:r>
              <a:rPr lang="pt-PT" sz="1100" b="1" i="0" u="none" strike="noStrike" baseline="0">
                <a:effectLst/>
              </a:rPr>
              <a:t>Gender of petitioners (%) </a:t>
            </a:r>
            <a:endParaRPr lang="pt-PT" sz="1100"/>
          </a:p>
        </c:rich>
      </c:tx>
      <c:overlay val="0"/>
      <c:spPr>
        <a:noFill/>
        <a:ln>
          <a:noFill/>
        </a:ln>
        <a:effectLst/>
      </c:spPr>
    </c:title>
    <c:autoTitleDeleted val="0"/>
    <c:plotArea>
      <c:layout/>
      <c:barChart>
        <c:barDir val="col"/>
        <c:grouping val="clustered"/>
        <c:varyColors val="0"/>
        <c:ser>
          <c:idx val="0"/>
          <c:order val="0"/>
          <c:tx>
            <c:strRef>
              <c:f>'Sexo comparado'!$D$25</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'Sexo comparado'!$C$26:$C$28</c:f>
              <c:strCache>
                <c:ptCount val="3"/>
                <c:pt idx="0">
                  <c:v>Portugal</c:v>
                </c:pt>
                <c:pt idx="1">
                  <c:v>Scotland</c:v>
                </c:pt>
                <c:pt idx="2">
                  <c:v>Germany</c:v>
                </c:pt>
              </c:strCache>
            </c:strRef>
          </c:cat>
          <c:val>
            <c:numRef>
              <c:f>'Sexo comparado'!$D$26:$D$28</c:f>
              <c:numCache>
                <c:formatCode>0</c:formatCode>
                <c:ptCount val="3"/>
                <c:pt idx="0">
                  <c:v>74</c:v>
                </c:pt>
                <c:pt idx="1">
                  <c:v>66.599999999999994</c:v>
                </c:pt>
                <c:pt idx="2">
                  <c:v>80</c:v>
                </c:pt>
              </c:numCache>
            </c:numRef>
          </c:val>
          <c:extLst>
            <c:ext xmlns:c16="http://schemas.microsoft.com/office/drawing/2014/chart" uri="{C3380CC4-5D6E-409C-BE32-E72D297353CC}">
              <c16:uniqueId val="{00000000-D6AD-4B5C-89B3-3803B86645E9}"/>
            </c:ext>
          </c:extLst>
        </c:ser>
        <c:ser>
          <c:idx val="1"/>
          <c:order val="1"/>
          <c:tx>
            <c:strRef>
              <c:f>'Sexo comparado'!$E$25</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'Sexo comparado'!$C$26:$C$28</c:f>
              <c:strCache>
                <c:ptCount val="3"/>
                <c:pt idx="0">
                  <c:v>Portugal</c:v>
                </c:pt>
                <c:pt idx="1">
                  <c:v>Scotland</c:v>
                </c:pt>
                <c:pt idx="2">
                  <c:v>Germany</c:v>
                </c:pt>
              </c:strCache>
            </c:strRef>
          </c:cat>
          <c:val>
            <c:numRef>
              <c:f>'Sexo comparado'!$E$26:$E$28</c:f>
              <c:numCache>
                <c:formatCode>0</c:formatCode>
                <c:ptCount val="3"/>
                <c:pt idx="0">
                  <c:v>26</c:v>
                </c:pt>
                <c:pt idx="1">
                  <c:v>33.4</c:v>
                </c:pt>
                <c:pt idx="2">
                  <c:v>20</c:v>
                </c:pt>
              </c:numCache>
            </c:numRef>
          </c:val>
          <c:extLst>
            <c:ext xmlns:c16="http://schemas.microsoft.com/office/drawing/2014/chart" uri="{C3380CC4-5D6E-409C-BE32-E72D297353CC}">
              <c16:uniqueId val="{00000001-D6AD-4B5C-89B3-3803B86645E9}"/>
            </c:ext>
          </c:extLst>
        </c:ser>
        <c:dLbls>
          <c:showLegendKey val="0"/>
          <c:showVal val="0"/>
          <c:showCatName val="0"/>
          <c:showSerName val="0"/>
          <c:showPercent val="0"/>
          <c:showBubbleSize val="0"/>
        </c:dLbls>
        <c:gapWidth val="219"/>
        <c:overlap val="-27"/>
        <c:axId val="410370472"/>
        <c:axId val="410370864"/>
      </c:barChart>
      <c:catAx>
        <c:axId val="41037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10370864"/>
        <c:crosses val="autoZero"/>
        <c:auto val="1"/>
        <c:lblAlgn val="ctr"/>
        <c:lblOffset val="100"/>
        <c:noMultiLvlLbl val="0"/>
      </c:catAx>
      <c:valAx>
        <c:axId val="410370864"/>
        <c:scaling>
          <c:orientation val="minMax"/>
        </c:scaling>
        <c:delete val="1"/>
        <c:axPos val="l"/>
        <c:numFmt formatCode="0" sourceLinked="1"/>
        <c:majorTickMark val="none"/>
        <c:minorTickMark val="none"/>
        <c:tickLblPos val="nextTo"/>
        <c:crossAx val="41037047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7408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174084"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74085"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B5F5A1-D6BE-4EB0-901A-2EC91EB8EAE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3107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3107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13107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D926C9-D8FC-4341-8F15-10AA3D4E3B5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280749-19CB-4C90-AD5F-451DB920B1EC}" type="slidenum">
              <a:rPr lang="en-GB" altLang="en-US" smtClean="0"/>
              <a:pPr/>
              <a:t>1</a:t>
            </a:fld>
            <a:endParaRPr lang="en-GB" altLang="en-US" smtClean="0"/>
          </a:p>
        </p:txBody>
      </p:sp>
      <p:sp>
        <p:nvSpPr>
          <p:cNvPr id="6147" name="Rectangle 2"/>
          <p:cNvSpPr>
            <a:spLocks noGrp="1" noRot="1" noChangeAspect="1" noChangeArrowheads="1" noTextEdit="1"/>
          </p:cNvSpPr>
          <p:nvPr>
            <p:ph type="sldImg"/>
          </p:nvPr>
        </p:nvSpPr>
        <p:spPr>
          <a:xfrm>
            <a:off x="917575" y="744538"/>
            <a:ext cx="4962525" cy="3722687"/>
          </a:xfrm>
          <a:ln/>
        </p:spPr>
      </p:sp>
      <p:sp>
        <p:nvSpPr>
          <p:cNvPr id="61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17575" y="744538"/>
            <a:ext cx="4962525" cy="3722687"/>
          </a:xfrm>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D7F13E-D4DA-4D54-98CD-A46BA76B76E5}" type="slidenum">
              <a:rPr lang="en-GB" altLang="en-US" smtClean="0"/>
              <a:pPr/>
              <a:t>11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917575" y="744538"/>
            <a:ext cx="4962525" cy="3722687"/>
          </a:xfrm>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6DF99-CC6E-4231-87AD-10066CEDAB65}" type="slidenum">
              <a:rPr lang="en-GB" altLang="en-US" smtClean="0"/>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7575" y="744538"/>
            <a:ext cx="4962525" cy="3722687"/>
          </a:xfrm>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pt-PT" smtClean="0">
              <a:latin typeface="Arial" panose="020B0604020202020204" pitchFamily="34" charset="0"/>
            </a:endParaRPr>
          </a:p>
        </p:txBody>
      </p:sp>
      <p:sp>
        <p:nvSpPr>
          <p:cNvPr id="112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2A9F1D-2517-4D6B-AC30-C0BDB5AB1CF3}" type="slidenum">
              <a:rPr lang="en-GB" altLang="en-US" smtClean="0"/>
              <a:pPr/>
              <a:t>4</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917575" y="744538"/>
            <a:ext cx="4962525" cy="3722687"/>
          </a:xfrm>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27F892-AC63-448C-90E2-3C178091D08B}" type="slidenum">
              <a:rPr lang="en-GB" altLang="en-US" smtClean="0"/>
              <a:pPr/>
              <a:t>5</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917575" y="744538"/>
            <a:ext cx="4962525" cy="3722687"/>
          </a:xfrm>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168FD2-4088-4600-8E25-970BD1341968}" type="slidenum">
              <a:rPr lang="en-GB" altLang="en-US" smtClean="0"/>
              <a:pPr/>
              <a:t>6</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7575" y="744538"/>
            <a:ext cx="4962525" cy="3722687"/>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FAC4CD-0AEE-4F59-AA5D-4D366CB68668}" type="slidenum">
              <a:rPr lang="en-GB" altLang="en-US" smtClean="0"/>
              <a:pPr/>
              <a:t>7</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7575" y="744538"/>
            <a:ext cx="4962525" cy="3722687"/>
          </a:xfrm>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48D3F-82CB-4EC3-B189-7F78DC98A8FA}" type="slidenum">
              <a:rPr lang="en-GB" altLang="en-US" smtClean="0"/>
              <a:pPr/>
              <a:t>8</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17575" y="744538"/>
            <a:ext cx="4962525" cy="3722687"/>
          </a:xfrm>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54F95B-0A7F-4F3C-87AD-5D6EC84C1658}" type="slidenum">
              <a:rPr lang="en-GB" altLang="en-US" smtClean="0"/>
              <a:pPr/>
              <a:t>9</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17575" y="744538"/>
            <a:ext cx="4962525" cy="3722687"/>
          </a:xfrm>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PT" altLang="en-US" smtClean="0">
              <a:latin typeface="Arial" panose="020B060402020202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1BCA01-E484-49E9-99CA-93F28F334D1A}" type="slidenum">
              <a:rPr lang="en-GB" altLang="en-US" smtClean="0"/>
              <a:pPr/>
              <a:t>10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p>
        </p:txBody>
      </p:sp>
      <p:sp>
        <p:nvSpPr>
          <p:cNvPr id="116741"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GB" altLang="en-US" noProof="0" smtClean="0"/>
              <a:t>Click to edit Master title style</a:t>
            </a:r>
          </a:p>
        </p:txBody>
      </p:sp>
      <p:sp>
        <p:nvSpPr>
          <p:cNvPr id="116742"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GB" alt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GB" alt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GB" alt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EA5CA243-BA60-4287-9A99-3731BB64EABF}" type="slidenum">
              <a:rPr lang="en-GB" altLang="en-US"/>
              <a:pPr>
                <a:defRPr/>
              </a:pPr>
              <a:t>‹#›</a:t>
            </a:fld>
            <a:endParaRPr lang="en-GB" altLang="en-US"/>
          </a:p>
        </p:txBody>
      </p:sp>
    </p:spTree>
    <p:extLst>
      <p:ext uri="{BB962C8B-B14F-4D97-AF65-F5344CB8AC3E}">
        <p14:creationId xmlns:p14="http://schemas.microsoft.com/office/powerpoint/2010/main" val="85687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94FDBC-C5A5-4230-A35F-3688CE089156}" type="slidenum">
              <a:rPr lang="en-GB" altLang="en-US"/>
              <a:pPr>
                <a:defRPr/>
              </a:pPr>
              <a:t>‹#›</a:t>
            </a:fld>
            <a:endParaRPr lang="en-GB" altLang="en-US"/>
          </a:p>
        </p:txBody>
      </p:sp>
    </p:spTree>
    <p:extLst>
      <p:ext uri="{BB962C8B-B14F-4D97-AF65-F5344CB8AC3E}">
        <p14:creationId xmlns:p14="http://schemas.microsoft.com/office/powerpoint/2010/main" val="253097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28BD73-AB83-4885-B726-D11618E480C2}" type="slidenum">
              <a:rPr lang="en-GB" altLang="en-US"/>
              <a:pPr>
                <a:defRPr/>
              </a:pPr>
              <a:t>‹#›</a:t>
            </a:fld>
            <a:endParaRPr lang="en-GB" altLang="en-US"/>
          </a:p>
        </p:txBody>
      </p:sp>
    </p:spTree>
    <p:extLst>
      <p:ext uri="{BB962C8B-B14F-4D97-AF65-F5344CB8AC3E}">
        <p14:creationId xmlns:p14="http://schemas.microsoft.com/office/powerpoint/2010/main" val="122597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22D46F-1978-4C96-9CF5-5DBF562BA670}" type="slidenum">
              <a:rPr lang="en-GB" altLang="en-US"/>
              <a:pPr>
                <a:defRPr/>
              </a:pPr>
              <a:t>‹#›</a:t>
            </a:fld>
            <a:endParaRPr lang="en-GB" altLang="en-US"/>
          </a:p>
        </p:txBody>
      </p:sp>
    </p:spTree>
    <p:extLst>
      <p:ext uri="{BB962C8B-B14F-4D97-AF65-F5344CB8AC3E}">
        <p14:creationId xmlns:p14="http://schemas.microsoft.com/office/powerpoint/2010/main" val="63022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F4D860-71B8-4946-98C5-1B6DBCF3D383}" type="slidenum">
              <a:rPr lang="en-GB" altLang="en-US"/>
              <a:pPr>
                <a:defRPr/>
              </a:pPr>
              <a:t>‹#›</a:t>
            </a:fld>
            <a:endParaRPr lang="en-GB" altLang="en-US"/>
          </a:p>
        </p:txBody>
      </p:sp>
    </p:spTree>
    <p:extLst>
      <p:ext uri="{BB962C8B-B14F-4D97-AF65-F5344CB8AC3E}">
        <p14:creationId xmlns:p14="http://schemas.microsoft.com/office/powerpoint/2010/main" val="51479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F3F280-FFF2-417A-8D96-C2D2F1E242F5}" type="slidenum">
              <a:rPr lang="en-GB" altLang="en-US"/>
              <a:pPr>
                <a:defRPr/>
              </a:pPr>
              <a:t>‹#›</a:t>
            </a:fld>
            <a:endParaRPr lang="en-GB" altLang="en-US"/>
          </a:p>
        </p:txBody>
      </p:sp>
    </p:spTree>
    <p:extLst>
      <p:ext uri="{BB962C8B-B14F-4D97-AF65-F5344CB8AC3E}">
        <p14:creationId xmlns:p14="http://schemas.microsoft.com/office/powerpoint/2010/main" val="388037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B2DE63F8-9F3C-48B3-AD7A-1EB68B58F626}" type="slidenum">
              <a:rPr lang="en-GB" altLang="en-US"/>
              <a:pPr>
                <a:defRPr/>
              </a:pPr>
              <a:t>‹#›</a:t>
            </a:fld>
            <a:endParaRPr lang="en-GB" altLang="en-US"/>
          </a:p>
        </p:txBody>
      </p:sp>
    </p:spTree>
    <p:extLst>
      <p:ext uri="{BB962C8B-B14F-4D97-AF65-F5344CB8AC3E}">
        <p14:creationId xmlns:p14="http://schemas.microsoft.com/office/powerpoint/2010/main" val="21091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4531853A-6D98-43F2-BB00-69262300AC57}" type="slidenum">
              <a:rPr lang="en-GB" altLang="en-US"/>
              <a:pPr>
                <a:defRPr/>
              </a:pPr>
              <a:t>‹#›</a:t>
            </a:fld>
            <a:endParaRPr lang="en-GB" altLang="en-US"/>
          </a:p>
        </p:txBody>
      </p:sp>
    </p:spTree>
    <p:extLst>
      <p:ext uri="{BB962C8B-B14F-4D97-AF65-F5344CB8AC3E}">
        <p14:creationId xmlns:p14="http://schemas.microsoft.com/office/powerpoint/2010/main" val="15777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370AE5-4987-497E-8F59-0BA7F7CA133A}" type="slidenum">
              <a:rPr lang="en-GB" altLang="en-US"/>
              <a:pPr>
                <a:defRPr/>
              </a:pPr>
              <a:t>‹#›</a:t>
            </a:fld>
            <a:endParaRPr lang="en-GB" altLang="en-US"/>
          </a:p>
        </p:txBody>
      </p:sp>
    </p:spTree>
    <p:extLst>
      <p:ext uri="{BB962C8B-B14F-4D97-AF65-F5344CB8AC3E}">
        <p14:creationId xmlns:p14="http://schemas.microsoft.com/office/powerpoint/2010/main" val="42172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A9BED4-EDB7-4FBD-AE5E-2FE51D6F85C3}" type="slidenum">
              <a:rPr lang="en-GB" altLang="en-US"/>
              <a:pPr>
                <a:defRPr/>
              </a:pPr>
              <a:t>‹#›</a:t>
            </a:fld>
            <a:endParaRPr lang="en-GB" altLang="en-US"/>
          </a:p>
        </p:txBody>
      </p:sp>
    </p:spTree>
    <p:extLst>
      <p:ext uri="{BB962C8B-B14F-4D97-AF65-F5344CB8AC3E}">
        <p14:creationId xmlns:p14="http://schemas.microsoft.com/office/powerpoint/2010/main" val="271260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382949-B9F4-4FD6-AEE4-8ECC172FA925}" type="slidenum">
              <a:rPr lang="en-GB" altLang="en-US"/>
              <a:pPr>
                <a:defRPr/>
              </a:pPr>
              <a:t>‹#›</a:t>
            </a:fld>
            <a:endParaRPr lang="en-GB" altLang="en-US"/>
          </a:p>
        </p:txBody>
      </p:sp>
    </p:spTree>
    <p:extLst>
      <p:ext uri="{BB962C8B-B14F-4D97-AF65-F5344CB8AC3E}">
        <p14:creationId xmlns:p14="http://schemas.microsoft.com/office/powerpoint/2010/main" val="191472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5716" name="Rectangle 4"/>
          <p:cNvSpPr>
            <a:spLocks noGrp="1" noChangeArrowheads="1"/>
          </p:cNvSpPr>
          <p:nvPr>
            <p:ph type="dt" sz="half" idx="2"/>
          </p:nvPr>
        </p:nvSpPr>
        <p:spPr bwMode="auto">
          <a:xfrm>
            <a:off x="762000" y="6391275"/>
            <a:ext cx="2057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ltLang="en-US"/>
          </a:p>
        </p:txBody>
      </p:sp>
      <p:sp>
        <p:nvSpPr>
          <p:cNvPr id="115717" name="Rectangle 5"/>
          <p:cNvSpPr>
            <a:spLocks noGrp="1" noChangeArrowheads="1"/>
          </p:cNvSpPr>
          <p:nvPr>
            <p:ph type="ftr" sz="quarter" idx="3"/>
          </p:nvPr>
        </p:nvSpPr>
        <p:spPr bwMode="auto">
          <a:xfrm>
            <a:off x="3352800" y="6403975"/>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ltLang="en-US"/>
          </a:p>
        </p:txBody>
      </p:sp>
      <p:sp>
        <p:nvSpPr>
          <p:cNvPr id="115718" name="Rectangle 6"/>
          <p:cNvSpPr>
            <a:spLocks noGrp="1" noChangeArrowheads="1"/>
          </p:cNvSpPr>
          <p:nvPr>
            <p:ph type="sldNum" sz="quarter" idx="4"/>
          </p:nvPr>
        </p:nvSpPr>
        <p:spPr bwMode="auto">
          <a:xfrm>
            <a:off x="6858000" y="6400800"/>
            <a:ext cx="16002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8F58437B-33DA-472A-AC4A-0B59E5A140F0}" type="slidenum">
              <a:rPr lang="en-GB" altLang="en-US"/>
              <a:pPr>
                <a:defRPr/>
              </a:pPr>
              <a:t>‹#›</a:t>
            </a:fld>
            <a:endParaRPr lang="en-GB" alt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3892"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oldep-citizens@europarl.europa.eumail@ep.europa.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ctrTitle"/>
          </p:nvPr>
        </p:nvSpPr>
        <p:spPr>
          <a:xfrm>
            <a:off x="3276600" y="836613"/>
            <a:ext cx="5688013" cy="504825"/>
          </a:xfrm>
        </p:spPr>
        <p:txBody>
          <a:bodyPr/>
          <a:lstStyle/>
          <a:p>
            <a:pPr algn="r" eaLnBrk="1" hangingPunct="1"/>
            <a:r>
              <a:rPr lang="en-GB" altLang="en-US" sz="2100" smtClean="0">
                <a:solidFill>
                  <a:srgbClr val="000099"/>
                </a:solidFill>
                <a:latin typeface="Myriad Pro" panose="020B0503030403020204" pitchFamily="34" charset="0"/>
              </a:rPr>
              <a:t/>
            </a:r>
            <a:br>
              <a:rPr lang="en-GB" altLang="en-US" sz="2100" smtClean="0">
                <a:solidFill>
                  <a:srgbClr val="000099"/>
                </a:solidFill>
                <a:latin typeface="Myriad Pro" panose="020B0503030403020204" pitchFamily="34" charset="0"/>
              </a:rPr>
            </a:br>
            <a:r>
              <a:rPr lang="en-GB" altLang="en-US" sz="1800" b="1" i="0" smtClean="0">
                <a:solidFill>
                  <a:srgbClr val="00008A"/>
                </a:solidFill>
                <a:latin typeface="Myriad Pro" panose="020B0503030403020204" pitchFamily="34" charset="0"/>
              </a:rPr>
              <a:t>DIRECTORATE GENERAL FOR INTERNAL POLICIES</a:t>
            </a:r>
            <a:r>
              <a:rPr lang="en-GB" altLang="en-US" sz="2500" b="1" smtClean="0">
                <a:solidFill>
                  <a:srgbClr val="000099"/>
                </a:solidFill>
                <a:latin typeface="Verdana" panose="020B0604030504040204" pitchFamily="34" charset="0"/>
              </a:rPr>
              <a:t/>
            </a:r>
            <a:br>
              <a:rPr lang="en-GB" altLang="en-US" sz="2500" b="1" smtClean="0">
                <a:solidFill>
                  <a:srgbClr val="000099"/>
                </a:solidFill>
                <a:latin typeface="Verdana" panose="020B0604030504040204" pitchFamily="34" charset="0"/>
              </a:rPr>
            </a:br>
            <a:endParaRPr lang="en-GB" altLang="en-US" sz="2500" b="1" smtClean="0">
              <a:solidFill>
                <a:srgbClr val="FFCC00"/>
              </a:solidFill>
              <a:latin typeface="Verdana" panose="020B0604030504040204" pitchFamily="34" charset="0"/>
            </a:endParaRPr>
          </a:p>
        </p:txBody>
      </p:sp>
      <p:sp>
        <p:nvSpPr>
          <p:cNvPr id="5123" name="AutoShape 13"/>
          <p:cNvSpPr>
            <a:spLocks noChangeArrowheads="1"/>
          </p:cNvSpPr>
          <p:nvPr/>
        </p:nvSpPr>
        <p:spPr bwMode="auto">
          <a:xfrm>
            <a:off x="3995738" y="2276475"/>
            <a:ext cx="4537075" cy="719138"/>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GB" altLang="en-US" sz="3200" b="1" i="1">
                <a:solidFill>
                  <a:srgbClr val="737373"/>
                </a:solidFill>
                <a:latin typeface="Myriad Pro" panose="020B0503030403020204" pitchFamily="34" charset="0"/>
              </a:rPr>
              <a:t>PETITIONS</a:t>
            </a:r>
          </a:p>
        </p:txBody>
      </p:sp>
      <p:pic>
        <p:nvPicPr>
          <p:cNvPr id="5124" name="Picture 14" descr="PolDept 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196975"/>
            <a:ext cx="55435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6"/>
          <p:cNvSpPr>
            <a:spLocks noGrp="1" noChangeArrowheads="1"/>
          </p:cNvSpPr>
          <p:nvPr>
            <p:ph type="subTitle" idx="1"/>
          </p:nvPr>
        </p:nvSpPr>
        <p:spPr/>
        <p:txBody>
          <a:bodyPr/>
          <a:lstStyle/>
          <a:p>
            <a:pPr eaLnBrk="1" hangingPunct="1"/>
            <a:r>
              <a:rPr lang="en-US" altLang="en-US" smtClean="0"/>
              <a:t>The role of ombudsmen and petitions committees in detecting breaches of EU law</a:t>
            </a:r>
            <a:endParaRPr lang="en-GB" altLang="en-US" smtClean="0"/>
          </a:p>
        </p:txBody>
      </p:sp>
      <p:pic>
        <p:nvPicPr>
          <p:cNvPr id="5126" name="Picture 7" descr="\\ipolbrusncf01\userdesktop$\LAchihaei\Desktop\_New logo\logo_mono_500px_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620713"/>
            <a:ext cx="19923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pt-PT" sz="2400" b="1" smtClean="0">
                <a:solidFill>
                  <a:srgbClr val="A7C4FF"/>
                </a:solidFill>
              </a:rPr>
              <a:t>Best practices in the work of national ombudsmen and petitions committees</a:t>
            </a:r>
            <a:endParaRPr lang="pt-PT" altLang="pt-PT" smtClean="0"/>
          </a:p>
        </p:txBody>
      </p:sp>
      <p:sp>
        <p:nvSpPr>
          <p:cNvPr id="12291" name="Content Placeholder 2"/>
          <p:cNvSpPr>
            <a:spLocks noGrp="1"/>
          </p:cNvSpPr>
          <p:nvPr>
            <p:ph idx="1"/>
          </p:nvPr>
        </p:nvSpPr>
        <p:spPr/>
        <p:txBody>
          <a:bodyPr/>
          <a:lstStyle/>
          <a:p>
            <a:pPr>
              <a:defRPr/>
            </a:pPr>
            <a:r>
              <a:rPr lang="en-US" sz="2800" b="1" dirty="0" smtClean="0"/>
              <a:t>Communication</a:t>
            </a:r>
          </a:p>
          <a:p>
            <a:pPr lvl="1">
              <a:defRPr/>
            </a:pPr>
            <a:r>
              <a:rPr lang="en-US" sz="1800" dirty="0" smtClean="0">
                <a:ea typeface="+mn-ea"/>
                <a:cs typeface="+mn-cs"/>
              </a:rPr>
              <a:t>Raising awareness among citizens about their existence and roles, </a:t>
            </a:r>
          </a:p>
          <a:p>
            <a:pPr lvl="1">
              <a:defRPr/>
            </a:pPr>
            <a:r>
              <a:rPr lang="en-US" sz="1800" dirty="0" smtClean="0">
                <a:ea typeface="+mn-ea"/>
                <a:cs typeface="+mn-cs"/>
              </a:rPr>
              <a:t>Creating a link between citizens and public institutions and seeking input from relevant players.</a:t>
            </a:r>
            <a:endParaRPr lang="pt-PT" sz="1800" dirty="0" smtClean="0">
              <a:ea typeface="+mn-ea"/>
              <a:cs typeface="+mn-cs"/>
            </a:endParaRPr>
          </a:p>
          <a:p>
            <a:pPr>
              <a:buFont typeface="Wingdings" panose="05000000000000000000" pitchFamily="2" charset="2"/>
              <a:buNone/>
              <a:defRPr/>
            </a:pPr>
            <a:endParaRPr lang="pt-PT" sz="3200" b="1" dirty="0" smtClean="0"/>
          </a:p>
          <a:p>
            <a:pPr>
              <a:defRPr/>
            </a:pPr>
            <a:endParaRPr lang="pt-PT" dirty="0"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3589338"/>
            <a:ext cx="214947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3525838"/>
            <a:ext cx="18811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075" y="4256088"/>
            <a:ext cx="30003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pt-PT" sz="2400" b="1" smtClean="0">
                <a:solidFill>
                  <a:srgbClr val="A7C4FF"/>
                </a:solidFill>
              </a:rPr>
              <a:t>Best practices in the work of national ombudsmen and petitions committees</a:t>
            </a:r>
            <a:endParaRPr lang="pt-PT" altLang="pt-PT" smtClean="0"/>
          </a:p>
        </p:txBody>
      </p:sp>
      <p:sp>
        <p:nvSpPr>
          <p:cNvPr id="24579" name="Content Placeholder 2"/>
          <p:cNvSpPr>
            <a:spLocks noGrp="1"/>
          </p:cNvSpPr>
          <p:nvPr>
            <p:ph idx="1"/>
          </p:nvPr>
        </p:nvSpPr>
        <p:spPr/>
        <p:txBody>
          <a:bodyPr/>
          <a:lstStyle/>
          <a:p>
            <a:r>
              <a:rPr lang="en-US" altLang="pt-PT" sz="2800" b="1" smtClean="0"/>
              <a:t>Cooperation and information sharing</a:t>
            </a:r>
            <a:endParaRPr lang="pt-PT" altLang="pt-PT" sz="2800" b="1" smtClean="0"/>
          </a:p>
          <a:p>
            <a:endParaRPr lang="pt-PT" altLang="pt-PT" smtClean="0"/>
          </a:p>
        </p:txBody>
      </p:sp>
      <p:sp>
        <p:nvSpPr>
          <p:cNvPr id="13316" name="Text Box 2"/>
          <p:cNvSpPr txBox="1">
            <a:spLocks noChangeArrowheads="1"/>
          </p:cNvSpPr>
          <p:nvPr/>
        </p:nvSpPr>
        <p:spPr bwMode="auto">
          <a:xfrm>
            <a:off x="1258888" y="2781300"/>
            <a:ext cx="2565400" cy="3228975"/>
          </a:xfrm>
          <a:prstGeom prst="rect">
            <a:avLst/>
          </a:prstGeom>
          <a:solidFill>
            <a:srgbClr val="F2F2F2"/>
          </a:solidFill>
          <a:ln w="9525">
            <a:solidFill>
              <a:srgbClr val="F2F2F2"/>
            </a:solidFill>
            <a:miter lim="800000"/>
            <a:headEnd/>
            <a:tailEnd/>
          </a:ln>
        </p:spPr>
        <p:txBody>
          <a:bodyPr lIns="90000" tIns="36000" rIns="90000" bIns="144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000"/>
              </a:spcAft>
              <a:defRPr/>
            </a:pPr>
            <a:r>
              <a:rPr lang="en-GB" altLang="pt-PT" sz="1600" dirty="0" smtClean="0">
                <a:latin typeface="Calibri" panose="020F0502020204030204" pitchFamily="34" charset="0"/>
              </a:rPr>
              <a:t>The </a:t>
            </a:r>
            <a:r>
              <a:rPr lang="en-GB" altLang="pt-PT" sz="1600" b="1" dirty="0" smtClean="0">
                <a:latin typeface="Calibri" panose="020F0502020204030204" pitchFamily="34" charset="0"/>
              </a:rPr>
              <a:t>European Network of Ombudsmen</a:t>
            </a:r>
            <a:r>
              <a:rPr lang="en-GB" altLang="pt-PT" sz="1600" dirty="0" smtClean="0">
                <a:latin typeface="Calibri" panose="020F0502020204030204" pitchFamily="34" charset="0"/>
              </a:rPr>
              <a:t> (ENO) helps </a:t>
            </a:r>
          </a:p>
          <a:p>
            <a:pPr marL="285750" indent="-285750">
              <a:spcAft>
                <a:spcPts val="1000"/>
              </a:spcAft>
              <a:buFont typeface="Arial" panose="020B0604020202020204" pitchFamily="34" charset="0"/>
              <a:buChar char="•"/>
              <a:defRPr/>
            </a:pPr>
            <a:r>
              <a:rPr lang="en-GB" altLang="pt-PT" sz="1600" dirty="0" smtClean="0">
                <a:latin typeface="Calibri" panose="020F0502020204030204" pitchFamily="34" charset="0"/>
              </a:rPr>
              <a:t>to share information about EU law and its impact in EU Member States. </a:t>
            </a:r>
          </a:p>
          <a:p>
            <a:pPr marL="285750" indent="-285750">
              <a:spcAft>
                <a:spcPts val="1000"/>
              </a:spcAft>
              <a:buFont typeface="Arial" panose="020B0604020202020204" pitchFamily="34" charset="0"/>
              <a:buChar char="•"/>
              <a:defRPr/>
            </a:pPr>
            <a:r>
              <a:rPr lang="en-GB" altLang="pt-PT" sz="1600" dirty="0" smtClean="0">
                <a:latin typeface="Calibri" panose="020F0502020204030204" pitchFamily="34" charset="0"/>
              </a:rPr>
              <a:t>facilitates cooperation between ombudsmen</a:t>
            </a:r>
            <a:endParaRPr lang="pt-PT" altLang="pt-PT" sz="1600" dirty="0" smtClean="0">
              <a:latin typeface="Calibri" panose="020F0502020204030204" pitchFamily="34" charset="0"/>
            </a:endParaRPr>
          </a:p>
        </p:txBody>
      </p:sp>
      <p:sp>
        <p:nvSpPr>
          <p:cNvPr id="24581" name="Text Box 2"/>
          <p:cNvSpPr txBox="1">
            <a:spLocks noChangeArrowheads="1"/>
          </p:cNvSpPr>
          <p:nvPr/>
        </p:nvSpPr>
        <p:spPr bwMode="auto">
          <a:xfrm>
            <a:off x="4932363" y="2781300"/>
            <a:ext cx="2806700" cy="3228975"/>
          </a:xfrm>
          <a:prstGeom prst="rect">
            <a:avLst/>
          </a:prstGeom>
          <a:solidFill>
            <a:srgbClr val="F2F2F2"/>
          </a:solidFill>
          <a:ln w="9525">
            <a:solidFill>
              <a:srgbClr val="F2F2F2"/>
            </a:solidFill>
            <a:miter lim="800000"/>
            <a:headEnd/>
            <a:tailEnd/>
          </a:ln>
        </p:spPr>
        <p:txBody>
          <a:bodyPr lIns="90000" tIns="36000" rIns="90000" bIns="144000"/>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r>
              <a:rPr lang="en-GB" altLang="pt-PT" sz="1600">
                <a:latin typeface="Calibri" panose="020F0502020204030204" pitchFamily="34" charset="0"/>
                <a:cs typeface="Calibri" panose="020F0502020204030204" pitchFamily="34" charset="0"/>
              </a:rPr>
              <a:t>As for the </a:t>
            </a:r>
            <a:r>
              <a:rPr lang="en-GB" altLang="pt-PT" sz="1600" b="1">
                <a:latin typeface="Calibri" panose="020F0502020204030204" pitchFamily="34" charset="0"/>
                <a:cs typeface="Calibri" panose="020F0502020204030204" pitchFamily="34" charset="0"/>
              </a:rPr>
              <a:t>petition committees</a:t>
            </a:r>
            <a:r>
              <a:rPr lang="en-GB" altLang="pt-PT" sz="1600">
                <a:latin typeface="Calibri" panose="020F0502020204030204" pitchFamily="34" charset="0"/>
                <a:cs typeface="Calibri" panose="020F0502020204030204" pitchFamily="34" charset="0"/>
              </a:rPr>
              <a:t>, instruments like the Representatives of National Parliaments to the EU can be useful.</a:t>
            </a:r>
          </a:p>
          <a:p>
            <a:pPr>
              <a:spcBef>
                <a:spcPct val="0"/>
              </a:spcBef>
              <a:buClrTx/>
              <a:buSzTx/>
              <a:buFontTx/>
              <a:buNone/>
            </a:pPr>
            <a:r>
              <a:rPr lang="en-GB" altLang="pt-PT" sz="1600">
                <a:latin typeface="Calibri" panose="020F0502020204030204" pitchFamily="34" charset="0"/>
                <a:cs typeface="Calibri" panose="020F0502020204030204" pitchFamily="34" charset="0"/>
              </a:rPr>
              <a:t>But none of the existing cooperation instruments (</a:t>
            </a:r>
            <a:r>
              <a:rPr lang="en-GB" altLang="pt-PT" sz="1600">
                <a:solidFill>
                  <a:srgbClr val="000000"/>
                </a:solidFill>
                <a:latin typeface="Calibri" panose="020F0502020204030204" pitchFamily="34" charset="0"/>
                <a:cs typeface="Calibri" panose="020F0502020204030204" pitchFamily="34" charset="0"/>
              </a:rPr>
              <a:t>between the European Parliament and the national parliaments) </a:t>
            </a:r>
            <a:r>
              <a:rPr lang="en-GB" altLang="pt-PT" sz="1600">
                <a:latin typeface="Calibri" panose="020F0502020204030204" pitchFamily="34" charset="0"/>
                <a:cs typeface="Calibri" panose="020F0502020204030204" pitchFamily="34" charset="0"/>
              </a:rPr>
              <a:t>seem particularly well suited to support the examination of petitions. </a:t>
            </a:r>
            <a:endParaRPr lang="pt-PT" altLang="pt-PT" sz="160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p:txBody>
          <a:bodyPr/>
          <a:lstStyle/>
          <a:p>
            <a:r>
              <a:rPr lang="en-US" altLang="pt-PT" sz="2800" smtClean="0"/>
              <a:t>Recommendations for ombudsmen and petitions committees</a:t>
            </a:r>
            <a:endParaRPr lang="pt-PT" altLang="pt-PT" sz="2800" smtClean="0"/>
          </a:p>
        </p:txBody>
      </p:sp>
      <p:sp>
        <p:nvSpPr>
          <p:cNvPr id="10243" name="Marcador de Posição de Conteúdo 2"/>
          <p:cNvSpPr>
            <a:spLocks noGrp="1"/>
          </p:cNvSpPr>
          <p:nvPr>
            <p:ph idx="1"/>
          </p:nvPr>
        </p:nvSpPr>
        <p:spPr/>
        <p:txBody>
          <a:bodyPr/>
          <a:lstStyle/>
          <a:p>
            <a:pPr>
              <a:defRPr/>
            </a:pPr>
            <a:r>
              <a:rPr lang="en-GB" b="1" dirty="0"/>
              <a:t>E</a:t>
            </a:r>
            <a:r>
              <a:rPr lang="en-US" b="1" dirty="0" err="1" smtClean="0"/>
              <a:t>nsure</a:t>
            </a:r>
            <a:r>
              <a:rPr lang="en-US" b="1" dirty="0" smtClean="0"/>
              <a:t> that breaches of EU law and citizens’ rights are detected and corrected</a:t>
            </a:r>
          </a:p>
          <a:p>
            <a:pPr lvl="1">
              <a:defRPr/>
            </a:pPr>
            <a:r>
              <a:rPr lang="en-US" b="1" dirty="0" smtClean="0">
                <a:ea typeface="+mn-ea"/>
                <a:cs typeface="+mn-cs"/>
              </a:rPr>
              <a:t>Social media</a:t>
            </a:r>
          </a:p>
          <a:p>
            <a:pPr lvl="1">
              <a:defRPr/>
            </a:pPr>
            <a:r>
              <a:rPr lang="en-US" b="1" dirty="0" smtClean="0"/>
              <a:t>Networking</a:t>
            </a:r>
          </a:p>
          <a:p>
            <a:pPr lvl="1">
              <a:defRPr/>
            </a:pPr>
            <a:r>
              <a:rPr lang="en-US" b="1" dirty="0" smtClean="0"/>
              <a:t>Collecting data</a:t>
            </a:r>
          </a:p>
          <a:p>
            <a:pPr lvl="1">
              <a:defRPr/>
            </a:pPr>
            <a:r>
              <a:rPr lang="en-US" b="1" dirty="0" smtClean="0"/>
              <a:t>Chapter in annual report</a:t>
            </a:r>
            <a:endParaRPr lang="pt-PT" b="1" dirty="0" smtClean="0"/>
          </a:p>
          <a:p>
            <a:pPr>
              <a:defRPr/>
            </a:pPr>
            <a:endParaRPr lang="pt-PT"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en-US" altLang="pt-PT" sz="2800" smtClean="0"/>
              <a:t>Recommendations for ombudsmen and petitions committees</a:t>
            </a:r>
            <a:endParaRPr lang="pt-PT" altLang="pt-PT" sz="2800" smtClean="0"/>
          </a:p>
        </p:txBody>
      </p:sp>
      <p:sp>
        <p:nvSpPr>
          <p:cNvPr id="3" name="Marcador de Posição de Conteúdo 2"/>
          <p:cNvSpPr>
            <a:spLocks noGrp="1"/>
          </p:cNvSpPr>
          <p:nvPr>
            <p:ph idx="1"/>
          </p:nvPr>
        </p:nvSpPr>
        <p:spPr/>
        <p:txBody>
          <a:bodyPr/>
          <a:lstStyle/>
          <a:p>
            <a:pPr>
              <a:defRPr/>
            </a:pPr>
            <a:r>
              <a:rPr lang="en-US" b="1" dirty="0"/>
              <a:t>Ensure greater visibility and closer contact with the </a:t>
            </a:r>
            <a:r>
              <a:rPr lang="en-US" b="1" dirty="0" smtClean="0"/>
              <a:t>citizen</a:t>
            </a:r>
          </a:p>
          <a:p>
            <a:pPr lvl="1">
              <a:defRPr/>
            </a:pPr>
            <a:r>
              <a:rPr lang="en-US" b="1" dirty="0" smtClean="0"/>
              <a:t>Easier participation</a:t>
            </a:r>
          </a:p>
          <a:p>
            <a:pPr lvl="1">
              <a:defRPr/>
            </a:pPr>
            <a:r>
              <a:rPr lang="en-US" b="1" dirty="0" smtClean="0"/>
              <a:t>Communication with all participants </a:t>
            </a:r>
          </a:p>
          <a:p>
            <a:pPr lvl="1">
              <a:defRPr/>
            </a:pPr>
            <a:r>
              <a:rPr lang="en-US" b="1" dirty="0" smtClean="0"/>
              <a:t>Social media</a:t>
            </a:r>
          </a:p>
          <a:p>
            <a:pPr lvl="1">
              <a:defRPr/>
            </a:pPr>
            <a:r>
              <a:rPr lang="en-US" b="1" dirty="0" smtClean="0"/>
              <a:t>Monitoring and evaluation</a:t>
            </a:r>
          </a:p>
          <a:p>
            <a:pPr lvl="1">
              <a:defRPr/>
            </a:pPr>
            <a:r>
              <a:rPr lang="en-US" b="1" dirty="0" smtClean="0"/>
              <a:t>Targeted campaigns</a:t>
            </a:r>
            <a:endParaRPr lang="pt-PT" b="1" dirty="0"/>
          </a:p>
          <a:p>
            <a:pPr marL="0" indent="0">
              <a:buFont typeface="Wingdings" panose="05000000000000000000" pitchFamily="2" charset="2"/>
              <a:buNone/>
              <a:defRPr/>
            </a:pPr>
            <a:endParaRPr lang="pt-P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smtClean="0"/>
              <a:t>Presentation by</a:t>
            </a:r>
          </a:p>
        </p:txBody>
      </p:sp>
      <p:sp>
        <p:nvSpPr>
          <p:cNvPr id="5123"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GB" altLang="en-US" dirty="0" smtClean="0"/>
              <a:t>Tiago Tibúrcio</a:t>
            </a:r>
          </a:p>
          <a:p>
            <a:pPr eaLnBrk="1" hangingPunct="1">
              <a:lnSpc>
                <a:spcPct val="90000"/>
              </a:lnSpc>
              <a:buFont typeface="Wingdings" panose="05000000000000000000" pitchFamily="2" charset="2"/>
              <a:buNone/>
              <a:defRPr/>
            </a:pPr>
            <a:r>
              <a:rPr lang="en-GB" altLang="en-US" dirty="0" smtClean="0"/>
              <a:t>CIES- Lisbon University Institute</a:t>
            </a:r>
          </a:p>
          <a:p>
            <a:pPr eaLnBrk="1" hangingPunct="1">
              <a:lnSpc>
                <a:spcPct val="90000"/>
              </a:lnSpc>
              <a:buFont typeface="Wingdings" panose="05000000000000000000" pitchFamily="2" charset="2"/>
              <a:buNone/>
              <a:defRPr/>
            </a:pPr>
            <a:endParaRPr lang="en-GB" altLang="en-US" dirty="0" smtClean="0"/>
          </a:p>
          <a:p>
            <a:pPr eaLnBrk="1" hangingPunct="1">
              <a:lnSpc>
                <a:spcPct val="90000"/>
              </a:lnSpc>
              <a:buFont typeface="Wingdings" panose="05000000000000000000" pitchFamily="2" charset="2"/>
              <a:buNone/>
              <a:defRPr/>
            </a:pPr>
            <a:endParaRPr lang="en-GB" altLang="en-US" dirty="0" smtClean="0"/>
          </a:p>
          <a:p>
            <a:pPr eaLnBrk="1" hangingPunct="1">
              <a:lnSpc>
                <a:spcPct val="90000"/>
              </a:lnSpc>
              <a:buFont typeface="Wingdings" panose="05000000000000000000" pitchFamily="2" charset="2"/>
              <a:buNone/>
              <a:defRPr/>
            </a:pPr>
            <a:endParaRPr lang="en-GB" altLang="en-US" dirty="0" smtClean="0"/>
          </a:p>
          <a:p>
            <a:pPr marL="0" indent="0" eaLnBrk="1" hangingPunct="1">
              <a:lnSpc>
                <a:spcPct val="90000"/>
              </a:lnSpc>
              <a:buClr>
                <a:srgbClr val="5F5F5F"/>
              </a:buClr>
              <a:buFont typeface="Wingdings" panose="05000000000000000000" pitchFamily="2" charset="2"/>
              <a:buNone/>
              <a:defRPr/>
            </a:pPr>
            <a:r>
              <a:rPr lang="en-GB" altLang="en-US" sz="2200" dirty="0">
                <a:solidFill>
                  <a:srgbClr val="000000"/>
                </a:solidFill>
              </a:rPr>
              <a:t>Policy Department Citizens’ Rights and Constitutional Affairs</a:t>
            </a:r>
          </a:p>
          <a:p>
            <a:pPr eaLnBrk="1" hangingPunct="1">
              <a:lnSpc>
                <a:spcPct val="90000"/>
              </a:lnSpc>
              <a:buFont typeface="Wingdings" panose="05000000000000000000" pitchFamily="2" charset="2"/>
              <a:buNone/>
              <a:defRPr/>
            </a:pPr>
            <a:r>
              <a:rPr lang="en-GB" altLang="en-US" sz="2400" dirty="0" smtClean="0"/>
              <a:t>Responsible Administrator: Jos HEEZEN </a:t>
            </a:r>
          </a:p>
          <a:p>
            <a:pPr eaLnBrk="1" hangingPunct="1">
              <a:lnSpc>
                <a:spcPct val="90000"/>
              </a:lnSpc>
              <a:buNone/>
              <a:defRPr/>
            </a:pPr>
            <a:r>
              <a:rPr lang="en-GB" altLang="en-US" sz="2400">
                <a:hlinkClick r:id="rId2"/>
              </a:rPr>
              <a:t>poldep-citizens@europarl.europa.eu</a:t>
            </a:r>
            <a:endParaRPr lang="en-GB" altLang="es-ES_tradnl" sz="2400"/>
          </a:p>
          <a:p>
            <a:pPr eaLnBrk="1" hangingPunct="1">
              <a:lnSpc>
                <a:spcPct val="90000"/>
              </a:lnSpc>
              <a:defRPr/>
            </a:pPr>
            <a:endParaRPr lang="en-GB" altLang="en-US" dirty="0" smtClean="0"/>
          </a:p>
          <a:p>
            <a:pPr eaLnBrk="1" hangingPunct="1">
              <a:lnSpc>
                <a:spcPct val="90000"/>
              </a:lnSpc>
              <a:defRPr/>
            </a:pPr>
            <a:endParaRPr lang="en-GB" altLang="en-US" dirty="0" smtClean="0"/>
          </a:p>
        </p:txBody>
      </p:sp>
      <p:pic>
        <p:nvPicPr>
          <p:cNvPr id="28676" name="Picture 6" descr="PolDept 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6334125"/>
            <a:ext cx="3455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pt-PT" altLang="pt-PT" smtClean="0"/>
              <a:t>Structure</a:t>
            </a:r>
          </a:p>
        </p:txBody>
      </p:sp>
      <p:sp>
        <p:nvSpPr>
          <p:cNvPr id="7171" name="Content Placeholder 2"/>
          <p:cNvSpPr>
            <a:spLocks noGrp="1"/>
          </p:cNvSpPr>
          <p:nvPr>
            <p:ph idx="1"/>
          </p:nvPr>
        </p:nvSpPr>
        <p:spPr/>
        <p:txBody>
          <a:bodyPr/>
          <a:lstStyle/>
          <a:p>
            <a:r>
              <a:rPr lang="en-US" altLang="pt-PT" smtClean="0"/>
              <a:t>Differences in the roles of ombudsmen and petitions </a:t>
            </a:r>
          </a:p>
          <a:p>
            <a:r>
              <a:rPr lang="en-US" altLang="pt-PT" smtClean="0"/>
              <a:t>Differences between complaints  and petitions</a:t>
            </a:r>
          </a:p>
          <a:p>
            <a:r>
              <a:rPr lang="en-US" altLang="pt-PT" smtClean="0"/>
              <a:t>Best practices</a:t>
            </a:r>
            <a:endParaRPr lang="pt-PT" altLang="pt-PT"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2800" smtClean="0"/>
              <a:t>Differences in the roles of ombudsmen and petitions committees in the Member States</a:t>
            </a:r>
            <a:endParaRPr lang="en-GB" altLang="en-US" sz="2800" smtClean="0"/>
          </a:p>
        </p:txBody>
      </p:sp>
      <p:sp>
        <p:nvSpPr>
          <p:cNvPr id="8195" name="Rectangle 3"/>
          <p:cNvSpPr>
            <a:spLocks noGrp="1" noChangeArrowheads="1"/>
          </p:cNvSpPr>
          <p:nvPr>
            <p:ph type="body" idx="1"/>
          </p:nvPr>
        </p:nvSpPr>
        <p:spPr/>
        <p:txBody>
          <a:bodyPr/>
          <a:lstStyle/>
          <a:p>
            <a:pPr eaLnBrk="1" hangingPunct="1"/>
            <a:r>
              <a:rPr lang="en-GB" altLang="pt-PT" sz="3200" smtClean="0"/>
              <a:t>Scope of the twin rights</a:t>
            </a:r>
          </a:p>
          <a:p>
            <a:pPr lvl="1" eaLnBrk="1" hangingPunct="1"/>
            <a:r>
              <a:rPr lang="en-GB" altLang="pt-PT" sz="2800" smtClean="0"/>
              <a:t>The right to petition </a:t>
            </a:r>
          </a:p>
          <a:p>
            <a:pPr lvl="1" eaLnBrk="1" hangingPunct="1"/>
            <a:r>
              <a:rPr lang="en-GB" altLang="pt-PT" sz="2800" smtClean="0"/>
              <a:t>Complaints to ombudsman</a:t>
            </a:r>
          </a:p>
          <a:p>
            <a:pPr lvl="1" eaLnBrk="1" hangingPunct="1"/>
            <a:r>
              <a:rPr lang="en-GB" altLang="pt-PT" sz="2800" smtClean="0"/>
              <a:t>Focus on procedure; focus on decision</a:t>
            </a:r>
          </a:p>
          <a:p>
            <a:pPr eaLnBrk="1" hangingPunct="1"/>
            <a:r>
              <a:rPr lang="en-GB" altLang="pt-PT" sz="3200" smtClean="0"/>
              <a:t>Difference reflected in the importance given to the procedure</a:t>
            </a:r>
          </a:p>
          <a:p>
            <a:pPr eaLnBrk="1" hangingPunct="1"/>
            <a:r>
              <a:rPr lang="en-GB" altLang="pt-PT" sz="3200" smtClean="0"/>
              <a:t>Res </a:t>
            </a:r>
            <a:r>
              <a:rPr lang="en-GB" altLang="pt-PT" sz="3200" i="1" smtClean="0"/>
              <a:t>privata </a:t>
            </a:r>
            <a:r>
              <a:rPr lang="en-GB" altLang="pt-PT" sz="3200" smtClean="0"/>
              <a:t>and res </a:t>
            </a:r>
            <a:r>
              <a:rPr lang="en-GB" altLang="pt-PT" sz="3200" i="1" smtClean="0"/>
              <a:t>publica</a:t>
            </a:r>
          </a:p>
          <a:p>
            <a:pPr lvl="1" eaLnBrk="1" hangingPunct="1"/>
            <a:endParaRPr lang="en-US" altLang="pt-PT" smtClean="0"/>
          </a:p>
        </p:txBody>
      </p:sp>
      <p:pic>
        <p:nvPicPr>
          <p:cNvPr id="8196" name="Picture 5" descr="PolDept 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6334125"/>
            <a:ext cx="34559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42938" y="1714500"/>
          <a:ext cx="8000999" cy="4657726"/>
        </p:xfrm>
        <a:graphic>
          <a:graphicData uri="http://schemas.openxmlformats.org/drawingml/2006/table">
            <a:tbl>
              <a:tblPr/>
              <a:tblGrid>
                <a:gridCol w="1767580">
                  <a:extLst>
                    <a:ext uri="{9D8B030D-6E8A-4147-A177-3AD203B41FA5}">
                      <a16:colId xmlns:a16="http://schemas.microsoft.com/office/drawing/2014/main" val="20000"/>
                    </a:ext>
                  </a:extLst>
                </a:gridCol>
                <a:gridCol w="2003789">
                  <a:extLst>
                    <a:ext uri="{9D8B030D-6E8A-4147-A177-3AD203B41FA5}">
                      <a16:colId xmlns:a16="http://schemas.microsoft.com/office/drawing/2014/main" val="20001"/>
                    </a:ext>
                  </a:extLst>
                </a:gridCol>
                <a:gridCol w="2003789">
                  <a:extLst>
                    <a:ext uri="{9D8B030D-6E8A-4147-A177-3AD203B41FA5}">
                      <a16:colId xmlns:a16="http://schemas.microsoft.com/office/drawing/2014/main" val="20002"/>
                    </a:ext>
                  </a:extLst>
                </a:gridCol>
                <a:gridCol w="2225841">
                  <a:extLst>
                    <a:ext uri="{9D8B030D-6E8A-4147-A177-3AD203B41FA5}">
                      <a16:colId xmlns:a16="http://schemas.microsoft.com/office/drawing/2014/main" val="20003"/>
                    </a:ext>
                  </a:extLst>
                </a:gridCol>
              </a:tblGrid>
              <a:tr h="1007776">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b="1" dirty="0">
                          <a:solidFill>
                            <a:srgbClr val="FFFFFF"/>
                          </a:solidFill>
                          <a:latin typeface="Myriad Pro"/>
                          <a:ea typeface="Helvetica"/>
                          <a:cs typeface="Times New Roman"/>
                        </a:rPr>
                        <a:t>As a form of political participation</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65775"/>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b="1" i="1" dirty="0">
                          <a:solidFill>
                            <a:srgbClr val="FFFFFF"/>
                          </a:solidFill>
                          <a:latin typeface="Myriad Pro"/>
                          <a:ea typeface="Helvetica"/>
                          <a:cs typeface="Times New Roman"/>
                        </a:rPr>
                        <a:t>RIGH TO PETITION</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65775"/>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b="1" i="1">
                          <a:solidFill>
                            <a:srgbClr val="FFFFFF"/>
                          </a:solidFill>
                          <a:latin typeface="Myriad Pro"/>
                          <a:ea typeface="Helvetica"/>
                          <a:cs typeface="Times New Roman"/>
                        </a:rPr>
                        <a:t>OMBUDSMAN</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65775"/>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b="1">
                          <a:solidFill>
                            <a:srgbClr val="FFFFFF"/>
                          </a:solidFill>
                          <a:latin typeface="Myriad Pro"/>
                          <a:ea typeface="Helvetica"/>
                          <a:cs typeface="Times New Roman"/>
                        </a:rPr>
                        <a:t>As a form of democracy</a:t>
                      </a:r>
                      <a:endParaRPr lang="pt-PT" sz="1400">
                        <a:solidFill>
                          <a:srgbClr val="575756"/>
                        </a:solidFill>
                        <a:latin typeface="Myriad Pro"/>
                        <a:ea typeface="Calibri"/>
                        <a:cs typeface="Times New Roman"/>
                      </a:endParaRPr>
                    </a:p>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b="1">
                          <a:solidFill>
                            <a:srgbClr val="FFFFFF"/>
                          </a:solidFill>
                          <a:latin typeface="Myriad Pro"/>
                          <a:ea typeface="Helvetica"/>
                          <a:cs typeface="Times New Roman"/>
                        </a:rPr>
                        <a:t>(Representative / </a:t>
                      </a:r>
                      <a:r>
                        <a:rPr lang="en-US" sz="1200" b="1" i="1">
                          <a:solidFill>
                            <a:srgbClr val="FFFFFF"/>
                          </a:solidFill>
                          <a:latin typeface="Myriad Pro"/>
                          <a:ea typeface="Helvetica"/>
                          <a:cs typeface="Times New Roman"/>
                        </a:rPr>
                        <a:t>Advocacy / </a:t>
                      </a:r>
                      <a:r>
                        <a:rPr lang="en-US" sz="1200" b="1">
                          <a:solidFill>
                            <a:srgbClr val="FFFFFF"/>
                          </a:solidFill>
                          <a:latin typeface="Myriad Pro"/>
                          <a:ea typeface="Helvetica"/>
                          <a:cs typeface="Times New Roman"/>
                        </a:rPr>
                        <a:t>Direct)</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465775"/>
                    </a:solidFill>
                  </a:tcPr>
                </a:tc>
                <a:extLst>
                  <a:ext uri="{0D108BD9-81ED-4DB2-BD59-A6C34878D82A}">
                    <a16:rowId xmlns:a16="http://schemas.microsoft.com/office/drawing/2014/main" val="10000"/>
                  </a:ext>
                </a:extLst>
              </a:tr>
              <a:tr h="580991">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a:solidFill>
                            <a:srgbClr val="575756"/>
                          </a:solidFill>
                          <a:latin typeface="Myriad Pro"/>
                          <a:ea typeface="Helvetica"/>
                          <a:cs typeface="Times New Roman"/>
                        </a:rPr>
                        <a:t>Conventional / non-conventional</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Conventional</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Conventional</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rowSpan="9">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endParaRPr lang="pt-PT" sz="1400" dirty="0">
                        <a:solidFill>
                          <a:srgbClr val="575756"/>
                        </a:solidFill>
                        <a:latin typeface="Myriad Pro"/>
                        <a:ea typeface="Calibri"/>
                        <a:cs typeface="Times New Roman"/>
                      </a:endParaRPr>
                    </a:p>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i="1" dirty="0" smtClean="0">
                          <a:solidFill>
                            <a:srgbClr val="575756"/>
                          </a:solidFill>
                          <a:latin typeface="Myriad Pro"/>
                          <a:ea typeface="Helvetica"/>
                          <a:cs typeface="Times New Roman"/>
                        </a:rPr>
                        <a:t>Advocacy democracy</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6629">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a:solidFill>
                            <a:srgbClr val="575756"/>
                          </a:solidFill>
                          <a:latin typeface="Myriad Pro"/>
                          <a:ea typeface="Helvetica"/>
                          <a:cs typeface="Times New Roman"/>
                        </a:rPr>
                        <a:t>Direct / indirect</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u="sng" dirty="0">
                          <a:solidFill>
                            <a:srgbClr val="575756"/>
                          </a:solidFill>
                          <a:latin typeface="Myriad Pro"/>
                          <a:ea typeface="Helvetica"/>
                          <a:cs typeface="Times New Roman"/>
                        </a:rPr>
                        <a:t>Direct</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u="sng">
                          <a:solidFill>
                            <a:srgbClr val="575756"/>
                          </a:solidFill>
                          <a:latin typeface="Myriad Pro"/>
                          <a:ea typeface="Helvetica"/>
                          <a:cs typeface="Times New Roman"/>
                        </a:rPr>
                        <a:t>Indirect</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vMerge="1">
                  <a:txBody>
                    <a:bodyPr/>
                    <a:lstStyle/>
                    <a:p>
                      <a:endParaRPr lang="pt-PT"/>
                    </a:p>
                  </a:txBody>
                  <a:tcPr/>
                </a:tc>
                <a:extLst>
                  <a:ext uri="{0D108BD9-81ED-4DB2-BD59-A6C34878D82A}">
                    <a16:rowId xmlns:a16="http://schemas.microsoft.com/office/drawing/2014/main" val="10002"/>
                  </a:ext>
                </a:extLst>
              </a:tr>
              <a:tr h="306629">
                <a:tc>
                  <a:txBody>
                    <a:bodyPr/>
                    <a:lstStyle/>
                    <a:p>
                      <a:pPr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a:solidFill>
                            <a:srgbClr val="575756"/>
                          </a:solidFill>
                          <a:latin typeface="Myriad Pro"/>
                          <a:ea typeface="Helvetica"/>
                          <a:cs typeface="Times New Roman"/>
                        </a:rPr>
                        <a:t>Legal / illegal</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Legal</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Legal</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vMerge="1">
                  <a:txBody>
                    <a:bodyPr/>
                    <a:lstStyle/>
                    <a:p>
                      <a:endParaRPr lang="pt-PT"/>
                    </a:p>
                  </a:txBody>
                  <a:tcPr/>
                </a:tc>
                <a:extLst>
                  <a:ext uri="{0D108BD9-81ED-4DB2-BD59-A6C34878D82A}">
                    <a16:rowId xmlns:a16="http://schemas.microsoft.com/office/drawing/2014/main" val="10003"/>
                  </a:ext>
                </a:extLst>
              </a:tr>
              <a:tr h="334405">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dirty="0" err="1" smtClean="0">
                          <a:solidFill>
                            <a:srgbClr val="575756"/>
                          </a:solidFill>
                          <a:latin typeface="Myriad Pro"/>
                          <a:ea typeface="Helvetica"/>
                          <a:cs typeface="Times New Roman"/>
                        </a:rPr>
                        <a:t>Mode</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of</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action</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Individual </a:t>
                      </a:r>
                      <a:r>
                        <a:rPr lang="pt-PT" sz="1200" i="1" dirty="0" err="1" smtClean="0">
                          <a:solidFill>
                            <a:srgbClr val="575756"/>
                          </a:solidFill>
                          <a:latin typeface="Myriad Pro"/>
                          <a:ea typeface="Helvetica"/>
                          <a:cs typeface="Times New Roman"/>
                        </a:rPr>
                        <a:t>or</a:t>
                      </a:r>
                      <a:r>
                        <a:rPr lang="pt-PT" sz="1200" i="1" dirty="0" smtClean="0">
                          <a:solidFill>
                            <a:srgbClr val="575756"/>
                          </a:solidFill>
                          <a:latin typeface="Myriad Pro"/>
                          <a:ea typeface="Helvetica"/>
                          <a:cs typeface="Times New Roman"/>
                        </a:rPr>
                        <a:t> </a:t>
                      </a:r>
                      <a:r>
                        <a:rPr lang="pt-PT" sz="1200" i="1" dirty="0" err="1" smtClean="0">
                          <a:solidFill>
                            <a:srgbClr val="575756"/>
                          </a:solidFill>
                          <a:latin typeface="Myriad Pro"/>
                          <a:ea typeface="Helvetica"/>
                          <a:cs typeface="Times New Roman"/>
                        </a:rPr>
                        <a:t>collective</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Individual </a:t>
                      </a:r>
                      <a:r>
                        <a:rPr lang="pt-PT" sz="1200" i="1" dirty="0" err="1" smtClean="0">
                          <a:solidFill>
                            <a:srgbClr val="575756"/>
                          </a:solidFill>
                          <a:latin typeface="Myriad Pro"/>
                          <a:ea typeface="Helvetica"/>
                          <a:cs typeface="Times New Roman"/>
                        </a:rPr>
                        <a:t>or</a:t>
                      </a:r>
                      <a:r>
                        <a:rPr lang="pt-PT" sz="1200" i="1" dirty="0" smtClean="0">
                          <a:solidFill>
                            <a:srgbClr val="575756"/>
                          </a:solidFill>
                          <a:latin typeface="Myriad Pro"/>
                          <a:ea typeface="Helvetica"/>
                          <a:cs typeface="Times New Roman"/>
                        </a:rPr>
                        <a:t> </a:t>
                      </a:r>
                      <a:r>
                        <a:rPr lang="pt-PT" sz="1200" i="1" dirty="0" err="1" smtClean="0">
                          <a:solidFill>
                            <a:srgbClr val="575756"/>
                          </a:solidFill>
                          <a:latin typeface="Myriad Pro"/>
                          <a:ea typeface="Helvetica"/>
                          <a:cs typeface="Times New Roman"/>
                        </a:rPr>
                        <a:t>collective</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vMerge="1">
                  <a:txBody>
                    <a:bodyPr/>
                    <a:lstStyle/>
                    <a:p>
                      <a:endParaRPr lang="pt-PT"/>
                    </a:p>
                  </a:txBody>
                  <a:tcPr/>
                </a:tc>
                <a:extLst>
                  <a:ext uri="{0D108BD9-81ED-4DB2-BD59-A6C34878D82A}">
                    <a16:rowId xmlns:a16="http://schemas.microsoft.com/office/drawing/2014/main" val="10004"/>
                  </a:ext>
                </a:extLst>
              </a:tr>
              <a:tr h="580991">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dirty="0">
                          <a:solidFill>
                            <a:srgbClr val="575756"/>
                          </a:solidFill>
                          <a:latin typeface="Myriad Pro"/>
                          <a:ea typeface="Helvetica"/>
                          <a:cs typeface="Times New Roman"/>
                        </a:rPr>
                        <a:t>Scope </a:t>
                      </a:r>
                      <a:r>
                        <a:rPr lang="pt-PT" sz="1200" b="1" dirty="0" err="1" smtClean="0">
                          <a:solidFill>
                            <a:srgbClr val="575756"/>
                          </a:solidFill>
                          <a:latin typeface="Myriad Pro"/>
                          <a:ea typeface="Helvetica"/>
                          <a:cs typeface="Times New Roman"/>
                        </a:rPr>
                        <a:t>of</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results</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i="1" u="sng">
                          <a:solidFill>
                            <a:srgbClr val="575756"/>
                          </a:solidFill>
                          <a:latin typeface="Myriad Pro"/>
                          <a:ea typeface="Helvetica"/>
                          <a:cs typeface="Times New Roman"/>
                        </a:rPr>
                        <a:t>General and (in some cases) Particular</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i="1" u="sng" dirty="0">
                          <a:solidFill>
                            <a:srgbClr val="575756"/>
                          </a:solidFill>
                          <a:latin typeface="Myriad Pro"/>
                          <a:ea typeface="Helvetica"/>
                          <a:cs typeface="Times New Roman"/>
                        </a:rPr>
                        <a:t>Particular and (in some cases) General</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vMerge="1">
                  <a:txBody>
                    <a:bodyPr/>
                    <a:lstStyle/>
                    <a:p>
                      <a:endParaRPr lang="pt-PT"/>
                    </a:p>
                  </a:txBody>
                  <a:tcPr/>
                </a:tc>
                <a:extLst>
                  <a:ext uri="{0D108BD9-81ED-4DB2-BD59-A6C34878D82A}">
                    <a16:rowId xmlns:a16="http://schemas.microsoft.com/office/drawing/2014/main" val="10005"/>
                  </a:ext>
                </a:extLst>
              </a:tr>
              <a:tr h="306629">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dirty="0">
                          <a:solidFill>
                            <a:srgbClr val="575756"/>
                          </a:solidFill>
                          <a:latin typeface="Myriad Pro"/>
                          <a:ea typeface="Helvetica"/>
                          <a:cs typeface="Times New Roman"/>
                        </a:rPr>
                        <a:t>Scope </a:t>
                      </a:r>
                      <a:r>
                        <a:rPr lang="pt-PT" sz="1200" b="1" dirty="0" err="1" smtClean="0">
                          <a:solidFill>
                            <a:srgbClr val="575756"/>
                          </a:solidFill>
                          <a:latin typeface="Myriad Pro"/>
                          <a:ea typeface="Helvetica"/>
                          <a:cs typeface="Times New Roman"/>
                        </a:rPr>
                        <a:t>of</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action</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a:solidFill>
                            <a:srgbClr val="575756"/>
                          </a:solidFill>
                          <a:latin typeface="Myriad Pro"/>
                          <a:ea typeface="Helvetica"/>
                          <a:cs typeface="Times New Roman"/>
                        </a:rPr>
                        <a:t>Diversified</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Diversified</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vMerge="1">
                  <a:txBody>
                    <a:bodyPr/>
                    <a:lstStyle/>
                    <a:p>
                      <a:endParaRPr lang="pt-PT"/>
                    </a:p>
                  </a:txBody>
                  <a:tcPr/>
                </a:tc>
                <a:extLst>
                  <a:ext uri="{0D108BD9-81ED-4DB2-BD59-A6C34878D82A}">
                    <a16:rowId xmlns:a16="http://schemas.microsoft.com/office/drawing/2014/main" val="10006"/>
                  </a:ext>
                </a:extLst>
              </a:tr>
              <a:tr h="306629">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dirty="0" err="1" smtClean="0">
                          <a:solidFill>
                            <a:srgbClr val="575756"/>
                          </a:solidFill>
                          <a:latin typeface="Myriad Pro"/>
                          <a:ea typeface="Helvetica"/>
                          <a:cs typeface="Times New Roman"/>
                        </a:rPr>
                        <a:t>Degree</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of</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effort</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a:solidFill>
                            <a:srgbClr val="575756"/>
                          </a:solidFill>
                          <a:latin typeface="Myriad Pro"/>
                          <a:ea typeface="Helvetica"/>
                          <a:cs typeface="Times New Roman"/>
                        </a:rPr>
                        <a:t>reduced</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a:solidFill>
                            <a:srgbClr val="575756"/>
                          </a:solidFill>
                          <a:latin typeface="Myriad Pro"/>
                          <a:ea typeface="Helvetica"/>
                          <a:cs typeface="Times New Roman"/>
                        </a:rPr>
                        <a:t>reduced</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vMerge="1">
                  <a:txBody>
                    <a:bodyPr/>
                    <a:lstStyle/>
                    <a:p>
                      <a:endParaRPr lang="pt-PT"/>
                    </a:p>
                  </a:txBody>
                  <a:tcPr/>
                </a:tc>
                <a:extLst>
                  <a:ext uri="{0D108BD9-81ED-4DB2-BD59-A6C34878D82A}">
                    <a16:rowId xmlns:a16="http://schemas.microsoft.com/office/drawing/2014/main" val="10007"/>
                  </a:ext>
                </a:extLst>
              </a:tr>
              <a:tr h="592642">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a:solidFill>
                            <a:srgbClr val="575756"/>
                          </a:solidFill>
                          <a:latin typeface="Myriad Pro"/>
                          <a:ea typeface="Helvetica"/>
                          <a:cs typeface="Times New Roman"/>
                        </a:rPr>
                        <a:t>Initiative</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i="1">
                          <a:solidFill>
                            <a:srgbClr val="575756"/>
                          </a:solidFill>
                          <a:latin typeface="Myriad Pro"/>
                          <a:ea typeface="Helvetica"/>
                          <a:cs typeface="Times New Roman"/>
                        </a:rPr>
                        <a:t>Impulse, timing and object depends on the petitioner</a:t>
                      </a:r>
                      <a:endParaRPr lang="pt-PT" sz="140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en-US" sz="1200" i="1" dirty="0">
                          <a:solidFill>
                            <a:srgbClr val="575756"/>
                          </a:solidFill>
                          <a:latin typeface="Myriad Pro"/>
                          <a:ea typeface="Helvetica"/>
                          <a:cs typeface="Times New Roman"/>
                        </a:rPr>
                        <a:t>Impulse, timing and object depends on the petitioner</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vMerge="1">
                  <a:txBody>
                    <a:bodyPr/>
                    <a:lstStyle/>
                    <a:p>
                      <a:endParaRPr lang="pt-PT"/>
                    </a:p>
                  </a:txBody>
                  <a:tcPr/>
                </a:tc>
                <a:extLst>
                  <a:ext uri="{0D108BD9-81ED-4DB2-BD59-A6C34878D82A}">
                    <a16:rowId xmlns:a16="http://schemas.microsoft.com/office/drawing/2014/main" val="10008"/>
                  </a:ext>
                </a:extLst>
              </a:tr>
              <a:tr h="334405">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b="1" dirty="0" err="1" smtClean="0">
                          <a:solidFill>
                            <a:srgbClr val="575756"/>
                          </a:solidFill>
                          <a:latin typeface="Myriad Pro"/>
                          <a:ea typeface="Helvetica"/>
                          <a:cs typeface="Times New Roman"/>
                        </a:rPr>
                        <a:t>Frequency</a:t>
                      </a:r>
                      <a:r>
                        <a:rPr lang="pt-PT" sz="1200" b="1" dirty="0" smtClean="0">
                          <a:solidFill>
                            <a:srgbClr val="575756"/>
                          </a:solidFill>
                          <a:latin typeface="Myriad Pro"/>
                          <a:ea typeface="Helvetica"/>
                          <a:cs typeface="Times New Roman"/>
                        </a:rPr>
                        <a:t> </a:t>
                      </a:r>
                      <a:r>
                        <a:rPr lang="pt-PT" sz="1200" b="1" dirty="0" err="1" smtClean="0">
                          <a:solidFill>
                            <a:srgbClr val="575756"/>
                          </a:solidFill>
                          <a:latin typeface="Myriad Pro"/>
                          <a:ea typeface="Helvetica"/>
                          <a:cs typeface="Times New Roman"/>
                        </a:rPr>
                        <a:t>of</a:t>
                      </a:r>
                      <a:r>
                        <a:rPr lang="pt-PT" sz="1200" b="1" dirty="0" smtClean="0">
                          <a:solidFill>
                            <a:srgbClr val="575756"/>
                          </a:solidFill>
                          <a:latin typeface="Myriad Pro"/>
                          <a:ea typeface="Helvetica"/>
                          <a:cs typeface="Times New Roman"/>
                        </a:rPr>
                        <a:t> </a:t>
                      </a:r>
                      <a:r>
                        <a:rPr lang="pt-PT" sz="1200" b="1" dirty="0">
                          <a:solidFill>
                            <a:srgbClr val="575756"/>
                          </a:solidFill>
                          <a:latin typeface="Myriad Pro"/>
                          <a:ea typeface="Helvetica"/>
                          <a:cs typeface="Times New Roman"/>
                        </a:rPr>
                        <a:t>use</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smtClean="0">
                          <a:solidFill>
                            <a:srgbClr val="575756"/>
                          </a:solidFill>
                          <a:latin typeface="Myriad Pro"/>
                          <a:ea typeface="Helvetica"/>
                          <a:cs typeface="Times New Roman"/>
                        </a:rPr>
                        <a:t>Without limitations</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marL="152400" indent="-152400" algn="ctr">
                        <a:lnSpc>
                          <a:spcPct val="150000"/>
                        </a:lnSpc>
                        <a:spcBef>
                          <a:spcPts val="1200"/>
                        </a:spcBef>
                        <a:spcAft>
                          <a:spcPts val="0"/>
                        </a:spcAft>
                        <a:tabLst>
                          <a:tab pos="648335" algn="l"/>
                          <a:tab pos="900430" algn="l"/>
                          <a:tab pos="1134110" algn="l"/>
                          <a:tab pos="1511935" algn="l"/>
                          <a:tab pos="1871980" algn="l"/>
                          <a:tab pos="2268220" algn="l"/>
                          <a:tab pos="2628265" algn="l"/>
                          <a:tab pos="3024505" algn="l"/>
                          <a:tab pos="3420745" algn="l"/>
                          <a:tab pos="3780790" algn="l"/>
                          <a:tab pos="4176395" algn="l"/>
                          <a:tab pos="4536440" algn="l"/>
                        </a:tabLst>
                      </a:pPr>
                      <a:r>
                        <a:rPr lang="pt-PT" sz="1200" i="1" dirty="0" smtClean="0">
                          <a:solidFill>
                            <a:srgbClr val="575756"/>
                          </a:solidFill>
                          <a:latin typeface="Myriad Pro"/>
                          <a:ea typeface="Helvetica"/>
                          <a:cs typeface="Times New Roman"/>
                        </a:rPr>
                        <a:t>Without limitations</a:t>
                      </a:r>
                      <a:endParaRPr lang="pt-PT" sz="1400" dirty="0">
                        <a:solidFill>
                          <a:srgbClr val="575756"/>
                        </a:solidFill>
                        <a:latin typeface="Myriad Pro"/>
                        <a:ea typeface="Calibri"/>
                        <a:cs typeface="Times New Roman"/>
                      </a:endParaRPr>
                    </a:p>
                  </a:txBody>
                  <a:tcPr marL="65102" marR="65102" marT="16133" marB="16133"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vMerge="1">
                  <a:txBody>
                    <a:bodyPr/>
                    <a:lstStyle/>
                    <a:p>
                      <a:endParaRPr lang="pt-PT"/>
                    </a:p>
                  </a:txBody>
                  <a:tcPr/>
                </a:tc>
                <a:extLst>
                  <a:ext uri="{0D108BD9-81ED-4DB2-BD59-A6C34878D82A}">
                    <a16:rowId xmlns:a16="http://schemas.microsoft.com/office/drawing/2014/main" val="10009"/>
                  </a:ext>
                </a:extLst>
              </a:tr>
            </a:tbl>
          </a:graphicData>
        </a:graphic>
      </p:graphicFrame>
      <p:sp>
        <p:nvSpPr>
          <p:cNvPr id="10291" name="Título 1"/>
          <p:cNvSpPr>
            <a:spLocks noGrp="1"/>
          </p:cNvSpPr>
          <p:nvPr>
            <p:ph type="title"/>
          </p:nvPr>
        </p:nvSpPr>
        <p:spPr/>
        <p:txBody>
          <a:bodyPr/>
          <a:lstStyle/>
          <a:p>
            <a:r>
              <a:rPr lang="en-US" altLang="pt-PT" sz="2800" smtClean="0"/>
              <a:t>Differences between complaints  and petitions</a:t>
            </a:r>
            <a:endParaRPr lang="pt-PT" altLang="pt-PT"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en-GB" altLang="pt-PT" sz="2800" b="1" smtClean="0"/>
              <a:t>Best practices in the work of national ombudsmen and petitions committees</a:t>
            </a:r>
            <a:endParaRPr lang="pt-PT" altLang="pt-PT" sz="2800" b="1" smtClean="0"/>
          </a:p>
        </p:txBody>
      </p:sp>
      <p:sp>
        <p:nvSpPr>
          <p:cNvPr id="12291" name="Marcador de Posição de Conteúdo 2"/>
          <p:cNvSpPr>
            <a:spLocks noGrp="1"/>
          </p:cNvSpPr>
          <p:nvPr>
            <p:ph idx="1"/>
          </p:nvPr>
        </p:nvSpPr>
        <p:spPr/>
        <p:txBody>
          <a:bodyPr/>
          <a:lstStyle/>
          <a:p>
            <a:r>
              <a:rPr lang="en-US" altLang="pt-PT" sz="2000" b="1" smtClean="0"/>
              <a:t>Reaching the underrepresented</a:t>
            </a:r>
          </a:p>
          <a:p>
            <a:pPr lvl="1"/>
            <a:r>
              <a:rPr lang="en-US" altLang="pt-PT" sz="1500" b="1" smtClean="0"/>
              <a:t>Who can and who does participate </a:t>
            </a:r>
          </a:p>
          <a:p>
            <a:pPr lvl="2"/>
            <a:r>
              <a:rPr lang="en-US" altLang="pt-PT" sz="1100" b="1" smtClean="0"/>
              <a:t>The weakness of ‘advocacy democracy’ </a:t>
            </a:r>
          </a:p>
          <a:p>
            <a:pPr lvl="2"/>
            <a:r>
              <a:rPr lang="en-US" altLang="pt-PT" sz="1100" b="1" smtClean="0"/>
              <a:t>Important to learn about who is engaging</a:t>
            </a:r>
          </a:p>
          <a:p>
            <a:endParaRPr lang="en-US" altLang="pt-PT" sz="2000" b="1" smtClean="0"/>
          </a:p>
          <a:p>
            <a:r>
              <a:rPr lang="en-US" altLang="pt-PT" sz="2000" b="1" smtClean="0"/>
              <a:t>Monitoring</a:t>
            </a:r>
            <a:endParaRPr lang="pt-PT" altLang="pt-PT" sz="2000" b="1" smtClean="0"/>
          </a:p>
          <a:p>
            <a:endParaRPr lang="en-US" altLang="pt-PT" sz="2000" b="1" smtClean="0"/>
          </a:p>
          <a:p>
            <a:endParaRPr lang="en-US" altLang="pt-PT" sz="2000" b="1" smtClean="0"/>
          </a:p>
          <a:p>
            <a:endParaRPr lang="en-US" altLang="pt-PT" sz="2000" b="1" smtClean="0"/>
          </a:p>
          <a:p>
            <a:endParaRPr lang="en-US" altLang="pt-PT" sz="2000" b="1" smtClean="0"/>
          </a:p>
          <a:p>
            <a:endParaRPr lang="en-US" altLang="pt-PT" sz="2000" b="1" smtClean="0"/>
          </a:p>
          <a:p>
            <a:endParaRPr lang="pt-PT" altLang="pt-PT" sz="2400" b="1" smtClean="0"/>
          </a:p>
          <a:p>
            <a:endParaRPr lang="en-US" altLang="pt-PT" sz="2800" b="1" smtClean="0"/>
          </a:p>
          <a:p>
            <a:endParaRPr lang="pt-PT" altLang="pt-PT" b="1" smtClean="0"/>
          </a:p>
          <a:p>
            <a:endParaRPr lang="pt-PT" altLang="pt-PT" smtClean="0"/>
          </a:p>
        </p:txBody>
      </p:sp>
      <p:graphicFrame>
        <p:nvGraphicFramePr>
          <p:cNvPr id="5" name="Gráfico 17"/>
          <p:cNvGraphicFramePr/>
          <p:nvPr/>
        </p:nvGraphicFramePr>
        <p:xfrm>
          <a:off x="5429256" y="1857364"/>
          <a:ext cx="3000396" cy="1857388"/>
        </p:xfrm>
        <a:graphic>
          <a:graphicData uri="http://schemas.openxmlformats.org/drawingml/2006/chart">
            <c:chart xmlns:c="http://schemas.openxmlformats.org/drawingml/2006/chart" xmlns:r="http://schemas.openxmlformats.org/officeDocument/2006/relationships" r:id="rId3"/>
          </a:graphicData>
        </a:graphic>
      </p:graphicFrame>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943350"/>
            <a:ext cx="15716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Resultado de imagem para Riehm, R. BÃ¶hle, K. and Lindner, R., Electronic petitioning and modernization of petitioning systems in Europe, Berlin, TAB, 20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7625" y="3924300"/>
            <a:ext cx="15716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187450" y="3929063"/>
            <a:ext cx="2089150" cy="2243137"/>
          </a:xfrm>
          <a:prstGeom prst="rect">
            <a:avLst/>
          </a:prstGeom>
          <a:solidFill>
            <a:srgbClr val="F2F2F2"/>
          </a:solidFill>
          <a:ln w="9525">
            <a:solidFill>
              <a:srgbClr val="F2F2F2"/>
            </a:solidFill>
            <a:miter lim="800000"/>
            <a:headEnd/>
            <a:tailEnd/>
          </a:ln>
        </p:spPr>
        <p:txBody>
          <a:bodyPr lIns="90000" tIns="36000" rIns="90000" bIns="144000"/>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just">
              <a:spcBef>
                <a:spcPts val="1200"/>
              </a:spcBef>
              <a:buClrTx/>
              <a:buSzTx/>
              <a:buFontTx/>
              <a:buNone/>
            </a:pPr>
            <a:r>
              <a:rPr lang="en-US" altLang="pt-PT" sz="1200">
                <a:latin typeface="Calibri" panose="020F0502020204030204" pitchFamily="34" charset="0"/>
              </a:rPr>
              <a:t>The </a:t>
            </a:r>
            <a:r>
              <a:rPr lang="en-US" altLang="pt-PT" sz="1200" b="1">
                <a:latin typeface="Calibri" panose="020F0502020204030204" pitchFamily="34" charset="0"/>
              </a:rPr>
              <a:t>Ombudsman of Lithuania </a:t>
            </a:r>
            <a:r>
              <a:rPr lang="en-US" altLang="pt-PT" sz="1200">
                <a:latin typeface="Calibri" panose="020F0502020204030204" pitchFamily="34" charset="0"/>
              </a:rPr>
              <a:t>conducts public perception surveys on a yearly basis. </a:t>
            </a:r>
            <a:endParaRPr lang="en-US" altLang="pt-PT" sz="1200" noProof="1">
              <a:latin typeface="Calibri" panose="020F0502020204030204" pitchFamily="34" charset="0"/>
            </a:endParaRPr>
          </a:p>
          <a:p>
            <a:pPr algn="just">
              <a:spcBef>
                <a:spcPts val="600"/>
              </a:spcBef>
              <a:buClrTx/>
              <a:buSzTx/>
              <a:buFontTx/>
              <a:buNone/>
            </a:pPr>
            <a:r>
              <a:rPr lang="en-US" altLang="pt-PT" sz="1200">
                <a:latin typeface="Calibri" panose="020F0502020204030204" pitchFamily="34" charset="0"/>
              </a:rPr>
              <a:t>This allowed the Ombudsman’s Office to learn which group of citizens were less aware of the institution’s role and it directed its awareness campaigns towards those particular groups.</a:t>
            </a:r>
          </a:p>
          <a:p>
            <a:pPr algn="just">
              <a:spcBef>
                <a:spcPts val="600"/>
              </a:spcBef>
              <a:buClrTx/>
              <a:buSzTx/>
              <a:buFontTx/>
              <a:buNone/>
            </a:pPr>
            <a:r>
              <a:rPr lang="en-US" altLang="pt-PT" sz="1200">
                <a:latin typeface="Calibri" panose="020F0502020204030204" pitchFamily="34" charset="0"/>
              </a:rPr>
              <a:t>Source: OECD (2018)</a:t>
            </a:r>
            <a:endParaRPr lang="pt-PT" altLang="pt-PT" sz="1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en-GB" altLang="pt-PT" sz="2400" b="1" smtClean="0"/>
              <a:t>Best practices in the work of national ombudsmen and petitions committees</a:t>
            </a:r>
            <a:endParaRPr lang="pt-PT" altLang="pt-PT" sz="2400" b="1" smtClean="0"/>
          </a:p>
        </p:txBody>
      </p:sp>
      <p:sp>
        <p:nvSpPr>
          <p:cNvPr id="9219" name="Marcador de Posição de Conteúdo 2"/>
          <p:cNvSpPr>
            <a:spLocks noGrp="1"/>
          </p:cNvSpPr>
          <p:nvPr>
            <p:ph idx="1"/>
          </p:nvPr>
        </p:nvSpPr>
        <p:spPr/>
        <p:txBody>
          <a:bodyPr/>
          <a:lstStyle/>
          <a:p>
            <a:pPr>
              <a:defRPr/>
            </a:pPr>
            <a:r>
              <a:rPr lang="en-US" sz="2300" b="1" dirty="0" smtClean="0"/>
              <a:t>Hearings and debates</a:t>
            </a:r>
            <a:endParaRPr lang="en-US" sz="1800" b="1" dirty="0" smtClean="0"/>
          </a:p>
          <a:p>
            <a:pPr lvl="1">
              <a:defRPr/>
            </a:pPr>
            <a:endParaRPr lang="en-US" sz="1800" b="1" dirty="0" smtClean="0">
              <a:ea typeface="+mn-ea"/>
              <a:cs typeface="+mn-cs"/>
            </a:endParaRPr>
          </a:p>
          <a:p>
            <a:pPr lvl="1">
              <a:defRPr/>
            </a:pPr>
            <a:endParaRPr lang="en-US" sz="1800" b="1" dirty="0" smtClean="0">
              <a:ea typeface="+mn-ea"/>
              <a:cs typeface="+mn-cs"/>
            </a:endParaRPr>
          </a:p>
          <a:p>
            <a:pPr lvl="1">
              <a:defRPr/>
            </a:pPr>
            <a:endParaRPr lang="en-US" sz="1800" b="1" dirty="0" smtClean="0">
              <a:ea typeface="+mn-ea"/>
              <a:cs typeface="+mn-cs"/>
            </a:endParaRPr>
          </a:p>
          <a:p>
            <a:pPr lvl="1">
              <a:defRPr/>
            </a:pPr>
            <a:endParaRPr lang="en-US" sz="1800" b="1" dirty="0" smtClean="0">
              <a:ea typeface="+mn-ea"/>
              <a:cs typeface="+mn-cs"/>
            </a:endParaRPr>
          </a:p>
          <a:p>
            <a:pPr lvl="1">
              <a:defRPr/>
            </a:pPr>
            <a:endParaRPr lang="en-US" sz="1800" b="1" dirty="0" smtClean="0">
              <a:ea typeface="+mn-ea"/>
              <a:cs typeface="+mn-cs"/>
            </a:endParaRPr>
          </a:p>
          <a:p>
            <a:pPr lvl="1">
              <a:defRPr/>
            </a:pPr>
            <a:endParaRPr lang="en-US" sz="1800" b="1" dirty="0" smtClean="0">
              <a:ea typeface="+mn-ea"/>
              <a:cs typeface="+mn-cs"/>
            </a:endParaRPr>
          </a:p>
          <a:p>
            <a:pPr lvl="1">
              <a:defRPr/>
            </a:pPr>
            <a:endParaRPr lang="pt-PT" sz="1800" b="1" dirty="0" smtClean="0">
              <a:ea typeface="+mn-ea"/>
              <a:cs typeface="+mn-cs"/>
            </a:endParaRPr>
          </a:p>
          <a:p>
            <a:pPr>
              <a:defRPr/>
            </a:pPr>
            <a:endParaRPr lang="pt-PT" sz="2400" b="1" dirty="0" smtClean="0"/>
          </a:p>
          <a:p>
            <a:pPr>
              <a:defRPr/>
            </a:pPr>
            <a:endParaRPr lang="en-US" sz="2800" b="1" dirty="0" smtClean="0"/>
          </a:p>
          <a:p>
            <a:pPr>
              <a:defRPr/>
            </a:pPr>
            <a:endParaRPr lang="pt-PT" b="1" dirty="0" smtClean="0"/>
          </a:p>
          <a:p>
            <a:pPr>
              <a:defRPr/>
            </a:pPr>
            <a:endParaRPr lang="pt-PT" dirty="0" smtClean="0"/>
          </a:p>
        </p:txBody>
      </p:sp>
      <p:graphicFrame>
        <p:nvGraphicFramePr>
          <p:cNvPr id="6" name="Table 5"/>
          <p:cNvGraphicFramePr>
            <a:graphicFrameLocks noGrp="1"/>
          </p:cNvGraphicFramePr>
          <p:nvPr/>
        </p:nvGraphicFramePr>
        <p:xfrm>
          <a:off x="928688" y="2643188"/>
          <a:ext cx="7643812" cy="3578225"/>
        </p:xfrm>
        <a:graphic>
          <a:graphicData uri="http://schemas.openxmlformats.org/drawingml/2006/table">
            <a:tbl>
              <a:tblPr/>
              <a:tblGrid>
                <a:gridCol w="1826740">
                  <a:extLst>
                    <a:ext uri="{9D8B030D-6E8A-4147-A177-3AD203B41FA5}">
                      <a16:colId xmlns:a16="http://schemas.microsoft.com/office/drawing/2014/main" val="20000"/>
                    </a:ext>
                  </a:extLst>
                </a:gridCol>
                <a:gridCol w="1617547">
                  <a:extLst>
                    <a:ext uri="{9D8B030D-6E8A-4147-A177-3AD203B41FA5}">
                      <a16:colId xmlns:a16="http://schemas.microsoft.com/office/drawing/2014/main" val="20001"/>
                    </a:ext>
                  </a:extLst>
                </a:gridCol>
                <a:gridCol w="1353995">
                  <a:extLst>
                    <a:ext uri="{9D8B030D-6E8A-4147-A177-3AD203B41FA5}">
                      <a16:colId xmlns:a16="http://schemas.microsoft.com/office/drawing/2014/main" val="20002"/>
                    </a:ext>
                  </a:extLst>
                </a:gridCol>
                <a:gridCol w="1353995">
                  <a:extLst>
                    <a:ext uri="{9D8B030D-6E8A-4147-A177-3AD203B41FA5}">
                      <a16:colId xmlns:a16="http://schemas.microsoft.com/office/drawing/2014/main" val="20003"/>
                    </a:ext>
                  </a:extLst>
                </a:gridCol>
                <a:gridCol w="1491536">
                  <a:extLst>
                    <a:ext uri="{9D8B030D-6E8A-4147-A177-3AD203B41FA5}">
                      <a16:colId xmlns:a16="http://schemas.microsoft.com/office/drawing/2014/main" val="20004"/>
                    </a:ext>
                  </a:extLst>
                </a:gridCol>
              </a:tblGrid>
              <a:tr h="301131">
                <a:tc>
                  <a:txBody>
                    <a:bodyPr/>
                    <a:lstStyle/>
                    <a:p>
                      <a:pPr algn="ctr">
                        <a:spcBef>
                          <a:spcPts val="1200"/>
                        </a:spcBef>
                        <a:spcAft>
                          <a:spcPts val="0"/>
                        </a:spcAft>
                      </a:pPr>
                      <a:r>
                        <a:rPr lang="en-GB" sz="1500" b="1" dirty="0" smtClean="0">
                          <a:solidFill>
                            <a:srgbClr val="FFFFFF"/>
                          </a:solidFill>
                          <a:latin typeface="Myriad Pro"/>
                          <a:ea typeface="Calibri"/>
                          <a:cs typeface="Times New Roman"/>
                        </a:rPr>
                        <a:t>EP</a:t>
                      </a:r>
                      <a:endParaRPr lang="pt-PT" sz="1500" dirty="0">
                        <a:latin typeface="Myriad Pro"/>
                        <a:ea typeface="Calibri"/>
                        <a:cs typeface="Times New Roman"/>
                      </a:endParaRPr>
                    </a:p>
                  </a:txBody>
                  <a:tcPr marL="68580" marR="68580" marT="0" marB="0">
                    <a:lnL w="12700" cap="flat" cmpd="sng" algn="ctr">
                      <a:solidFill>
                        <a:srgbClr val="465775"/>
                      </a:solidFill>
                      <a:prstDash val="solid"/>
                      <a:round/>
                      <a:headEnd type="none" w="med" len="med"/>
                      <a:tailEnd type="none" w="med" len="med"/>
                    </a:lnL>
                    <a:lnR>
                      <a:noFill/>
                    </a:lnR>
                    <a:lnT w="12700" cap="flat" cmpd="sng" algn="ctr">
                      <a:solidFill>
                        <a:srgbClr val="465775"/>
                      </a:solidFill>
                      <a:prstDash val="solid"/>
                      <a:round/>
                      <a:headEnd type="none" w="med" len="med"/>
                      <a:tailEnd type="none" w="med" len="med"/>
                    </a:lnT>
                    <a:lnB w="12700" cap="flat" cmpd="sng" algn="ctr">
                      <a:solidFill>
                        <a:srgbClr val="465775"/>
                      </a:solidFill>
                      <a:prstDash val="solid"/>
                      <a:round/>
                      <a:headEnd type="none" w="med" len="med"/>
                      <a:tailEnd type="none" w="med" len="med"/>
                    </a:lnB>
                    <a:solidFill>
                      <a:srgbClr val="465775"/>
                    </a:solidFill>
                  </a:tcPr>
                </a:tc>
                <a:tc>
                  <a:txBody>
                    <a:bodyPr/>
                    <a:lstStyle/>
                    <a:p>
                      <a:pPr algn="ctr">
                        <a:spcBef>
                          <a:spcPts val="1200"/>
                        </a:spcBef>
                        <a:spcAft>
                          <a:spcPts val="0"/>
                        </a:spcAft>
                      </a:pPr>
                      <a:r>
                        <a:rPr lang="en-GB" sz="1500" b="1">
                          <a:solidFill>
                            <a:srgbClr val="FFFFFF"/>
                          </a:solidFill>
                          <a:latin typeface="Myriad Pro"/>
                          <a:ea typeface="Calibri"/>
                          <a:cs typeface="Times New Roman"/>
                        </a:rPr>
                        <a:t>Scotland</a:t>
                      </a:r>
                      <a:endParaRPr lang="pt-PT" sz="1500">
                        <a:latin typeface="Myriad Pro"/>
                        <a:ea typeface="Calibri"/>
                        <a:cs typeface="Times New Roman"/>
                      </a:endParaRPr>
                    </a:p>
                  </a:txBody>
                  <a:tcPr marL="68580" marR="68580" marT="0" marB="0">
                    <a:lnL>
                      <a:noFill/>
                    </a:lnL>
                    <a:lnR>
                      <a:noFill/>
                    </a:lnR>
                    <a:lnT w="12700" cap="flat" cmpd="sng" algn="ctr">
                      <a:solidFill>
                        <a:srgbClr val="465775"/>
                      </a:solidFill>
                      <a:prstDash val="solid"/>
                      <a:round/>
                      <a:headEnd type="none" w="med" len="med"/>
                      <a:tailEnd type="none" w="med" len="med"/>
                    </a:lnT>
                    <a:lnB w="12700" cap="flat" cmpd="sng" algn="ctr">
                      <a:solidFill>
                        <a:srgbClr val="465775"/>
                      </a:solidFill>
                      <a:prstDash val="solid"/>
                      <a:round/>
                      <a:headEnd type="none" w="med" len="med"/>
                      <a:tailEnd type="none" w="med" len="med"/>
                    </a:lnB>
                    <a:solidFill>
                      <a:srgbClr val="465775"/>
                    </a:solidFill>
                  </a:tcPr>
                </a:tc>
                <a:tc>
                  <a:txBody>
                    <a:bodyPr/>
                    <a:lstStyle/>
                    <a:p>
                      <a:pPr algn="ctr">
                        <a:spcBef>
                          <a:spcPts val="1200"/>
                        </a:spcBef>
                        <a:spcAft>
                          <a:spcPts val="0"/>
                        </a:spcAft>
                      </a:pPr>
                      <a:r>
                        <a:rPr lang="en-GB" sz="1500" b="1">
                          <a:solidFill>
                            <a:srgbClr val="FFFFFF"/>
                          </a:solidFill>
                          <a:latin typeface="Myriad Pro"/>
                          <a:ea typeface="Calibri"/>
                          <a:cs typeface="Times New Roman"/>
                        </a:rPr>
                        <a:t>UK</a:t>
                      </a:r>
                      <a:endParaRPr lang="pt-PT" sz="1500">
                        <a:latin typeface="Myriad Pro"/>
                        <a:ea typeface="Calibri"/>
                        <a:cs typeface="Times New Roman"/>
                      </a:endParaRPr>
                    </a:p>
                  </a:txBody>
                  <a:tcPr marL="68580" marR="68580" marT="0" marB="0">
                    <a:lnL>
                      <a:noFill/>
                    </a:lnL>
                    <a:lnR>
                      <a:noFill/>
                    </a:lnR>
                    <a:lnT w="12700" cap="flat" cmpd="sng" algn="ctr">
                      <a:solidFill>
                        <a:srgbClr val="465775"/>
                      </a:solidFill>
                      <a:prstDash val="solid"/>
                      <a:round/>
                      <a:headEnd type="none" w="med" len="med"/>
                      <a:tailEnd type="none" w="med" len="med"/>
                    </a:lnT>
                    <a:lnB w="12700" cap="flat" cmpd="sng" algn="ctr">
                      <a:solidFill>
                        <a:srgbClr val="465775"/>
                      </a:solidFill>
                      <a:prstDash val="solid"/>
                      <a:round/>
                      <a:headEnd type="none" w="med" len="med"/>
                      <a:tailEnd type="none" w="med" len="med"/>
                    </a:lnB>
                    <a:solidFill>
                      <a:srgbClr val="465775"/>
                    </a:solidFill>
                  </a:tcPr>
                </a:tc>
                <a:tc>
                  <a:txBody>
                    <a:bodyPr/>
                    <a:lstStyle/>
                    <a:p>
                      <a:pPr algn="ctr">
                        <a:spcBef>
                          <a:spcPts val="1200"/>
                        </a:spcBef>
                        <a:spcAft>
                          <a:spcPts val="0"/>
                        </a:spcAft>
                      </a:pPr>
                      <a:r>
                        <a:rPr lang="en-GB" sz="1500" b="1">
                          <a:solidFill>
                            <a:srgbClr val="FFFFFF"/>
                          </a:solidFill>
                          <a:latin typeface="Myriad Pro"/>
                          <a:ea typeface="Calibri"/>
                          <a:cs typeface="Times New Roman"/>
                        </a:rPr>
                        <a:t>Portugal</a:t>
                      </a:r>
                      <a:endParaRPr lang="pt-PT" sz="1500">
                        <a:latin typeface="Myriad Pro"/>
                        <a:ea typeface="Calibri"/>
                        <a:cs typeface="Times New Roman"/>
                      </a:endParaRPr>
                    </a:p>
                  </a:txBody>
                  <a:tcPr marL="68580" marR="68580" marT="0" marB="0">
                    <a:lnL>
                      <a:noFill/>
                    </a:lnL>
                    <a:lnR>
                      <a:noFill/>
                    </a:lnR>
                    <a:lnT w="12700" cap="flat" cmpd="sng" algn="ctr">
                      <a:solidFill>
                        <a:srgbClr val="465775"/>
                      </a:solidFill>
                      <a:prstDash val="solid"/>
                      <a:round/>
                      <a:headEnd type="none" w="med" len="med"/>
                      <a:tailEnd type="none" w="med" len="med"/>
                    </a:lnT>
                    <a:lnB w="12700" cap="flat" cmpd="sng" algn="ctr">
                      <a:solidFill>
                        <a:srgbClr val="465775"/>
                      </a:solidFill>
                      <a:prstDash val="solid"/>
                      <a:round/>
                      <a:headEnd type="none" w="med" len="med"/>
                      <a:tailEnd type="none" w="med" len="med"/>
                    </a:lnB>
                    <a:solidFill>
                      <a:srgbClr val="465775"/>
                    </a:solidFill>
                  </a:tcPr>
                </a:tc>
                <a:tc>
                  <a:txBody>
                    <a:bodyPr/>
                    <a:lstStyle/>
                    <a:p>
                      <a:pPr algn="ctr">
                        <a:spcBef>
                          <a:spcPts val="1200"/>
                        </a:spcBef>
                        <a:spcAft>
                          <a:spcPts val="0"/>
                        </a:spcAft>
                      </a:pPr>
                      <a:r>
                        <a:rPr lang="en-GB" sz="1500" b="1">
                          <a:solidFill>
                            <a:srgbClr val="FFFFFF"/>
                          </a:solidFill>
                          <a:latin typeface="Myriad Pro"/>
                          <a:ea typeface="Calibri"/>
                          <a:cs typeface="Times New Roman"/>
                        </a:rPr>
                        <a:t>Luxembourg</a:t>
                      </a:r>
                      <a:endParaRPr lang="pt-PT" sz="1500">
                        <a:latin typeface="Myriad Pro"/>
                        <a:ea typeface="Calibri"/>
                        <a:cs typeface="Times New Roman"/>
                      </a:endParaRPr>
                    </a:p>
                  </a:txBody>
                  <a:tcPr marL="68580" marR="68580" marT="0" marB="0">
                    <a:lnL>
                      <a:noFill/>
                    </a:lnL>
                    <a:lnR w="12700" cap="flat" cmpd="sng" algn="ctr">
                      <a:solidFill>
                        <a:srgbClr val="465775"/>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465775"/>
                      </a:solidFill>
                      <a:prstDash val="solid"/>
                      <a:round/>
                      <a:headEnd type="none" w="med" len="med"/>
                      <a:tailEnd type="none" w="med" len="med"/>
                    </a:lnB>
                    <a:solidFill>
                      <a:srgbClr val="465775"/>
                    </a:solidFill>
                  </a:tcPr>
                </a:tc>
                <a:extLst>
                  <a:ext uri="{0D108BD9-81ED-4DB2-BD59-A6C34878D82A}">
                    <a16:rowId xmlns:a16="http://schemas.microsoft.com/office/drawing/2014/main" val="10000"/>
                  </a:ext>
                </a:extLst>
              </a:tr>
              <a:tr h="3277094">
                <a:tc>
                  <a:txBody>
                    <a:bodyPr/>
                    <a:lstStyle/>
                    <a:p>
                      <a:pPr algn="l">
                        <a:spcBef>
                          <a:spcPts val="1200"/>
                        </a:spcBef>
                        <a:spcAft>
                          <a:spcPts val="0"/>
                        </a:spcAft>
                      </a:pPr>
                      <a:r>
                        <a:rPr lang="en-US" sz="1100" dirty="0">
                          <a:latin typeface="Myriad Pro"/>
                          <a:ea typeface="Calibri"/>
                          <a:cs typeface="Times New Roman"/>
                        </a:rPr>
                        <a:t>The EP petition system promotes petitioners’ participation in committee meetings where they can be heard if their petition is placed on the agenda, and matters raised by the petitions can be debated in committee and eventually in plenary. The Petitions Committee however does in practice restrict its use of the latter possibility to a few selected cases considered of broader political importance</a:t>
                      </a:r>
                      <a:r>
                        <a:rPr lang="en-US" sz="1100" b="1" dirty="0">
                          <a:latin typeface="Myriad Pro"/>
                          <a:ea typeface="Calibri"/>
                          <a:cs typeface="Times New Roman"/>
                        </a:rPr>
                        <a:t>.</a:t>
                      </a:r>
                      <a:endParaRPr lang="pt-PT" sz="1500" dirty="0">
                        <a:latin typeface="Myriad Pro"/>
                        <a:ea typeface="Calibri"/>
                        <a:cs typeface="Times New Roman"/>
                      </a:endParaRPr>
                    </a:p>
                  </a:txBody>
                  <a:tcPr marL="68580" marR="68580" marT="0" marB="0">
                    <a:lnL w="12700" cap="flat" cmpd="sng" algn="ctr">
                      <a:solidFill>
                        <a:srgbClr val="8597B6"/>
                      </a:solidFill>
                      <a:prstDash val="solid"/>
                      <a:round/>
                      <a:headEnd type="none" w="med" len="med"/>
                      <a:tailEnd type="none" w="med" len="med"/>
                    </a:lnL>
                    <a:lnR w="12700" cap="flat" cmpd="sng" algn="ctr">
                      <a:solidFill>
                        <a:srgbClr val="8597B6"/>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8597B6"/>
                      </a:solidFill>
                      <a:prstDash val="solid"/>
                      <a:round/>
                      <a:headEnd type="none" w="med" len="med"/>
                      <a:tailEnd type="none" w="med" len="med"/>
                    </a:lnB>
                  </a:tcPr>
                </a:tc>
                <a:tc>
                  <a:txBody>
                    <a:bodyPr/>
                    <a:lstStyle/>
                    <a:p>
                      <a:pPr algn="l">
                        <a:spcBef>
                          <a:spcPts val="1200"/>
                        </a:spcBef>
                        <a:spcAft>
                          <a:spcPts val="0"/>
                        </a:spcAft>
                      </a:pPr>
                      <a:r>
                        <a:rPr lang="en-US" sz="1100" dirty="0">
                          <a:latin typeface="Myriad Pro"/>
                          <a:ea typeface="Calibri"/>
                          <a:cs typeface="Times New Roman"/>
                        </a:rPr>
                        <a:t>Hearings and debates in committee are common practice and there is no threshold. </a:t>
                      </a:r>
                      <a:endParaRPr lang="pt-PT" sz="1500" dirty="0">
                        <a:latin typeface="Myriad Pro"/>
                        <a:ea typeface="Calibri"/>
                        <a:cs typeface="Times New Roman"/>
                      </a:endParaRPr>
                    </a:p>
                    <a:p>
                      <a:pPr algn="l">
                        <a:spcBef>
                          <a:spcPts val="1200"/>
                        </a:spcBef>
                        <a:spcAft>
                          <a:spcPts val="0"/>
                        </a:spcAft>
                      </a:pPr>
                      <a:r>
                        <a:rPr lang="en-US" sz="1100" dirty="0">
                          <a:latin typeface="Myriad Pro"/>
                          <a:ea typeface="Calibri"/>
                          <a:cs typeface="Times New Roman"/>
                        </a:rPr>
                        <a:t>Government members or executive </a:t>
                      </a:r>
                      <a:r>
                        <a:rPr lang="en-US" sz="1100" dirty="0" smtClean="0">
                          <a:latin typeface="Myriad Pro"/>
                          <a:ea typeface="Calibri"/>
                          <a:cs typeface="Times New Roman"/>
                        </a:rPr>
                        <a:t>representatives often </a:t>
                      </a:r>
                      <a:r>
                        <a:rPr lang="en-US" sz="1100" dirty="0">
                          <a:latin typeface="Myriad Pro"/>
                          <a:ea typeface="Calibri"/>
                          <a:cs typeface="Times New Roman"/>
                        </a:rPr>
                        <a:t>participate in the committee meetings and petitioners are invited to attend and can also ask </a:t>
                      </a:r>
                      <a:r>
                        <a:rPr lang="en-US" sz="1100" dirty="0" smtClean="0">
                          <a:latin typeface="Myriad Pro"/>
                          <a:ea typeface="Calibri"/>
                          <a:cs typeface="Times New Roman"/>
                        </a:rPr>
                        <a:t>questions directly</a:t>
                      </a:r>
                      <a:r>
                        <a:rPr lang="en-US" sz="1100" dirty="0">
                          <a:latin typeface="Myriad Pro"/>
                          <a:ea typeface="Calibri"/>
                          <a:cs typeface="Times New Roman"/>
                        </a:rPr>
                        <a:t>, which happens frequently.</a:t>
                      </a:r>
                      <a:endParaRPr lang="pt-PT" sz="1500" dirty="0">
                        <a:latin typeface="Myriad Pro"/>
                        <a:ea typeface="Calibri"/>
                        <a:cs typeface="Times New Roman"/>
                      </a:endParaRPr>
                    </a:p>
                  </a:txBody>
                  <a:tcPr marL="68580" marR="68580" marT="0" marB="0">
                    <a:lnL w="12700" cap="flat" cmpd="sng" algn="ctr">
                      <a:solidFill>
                        <a:srgbClr val="8597B6"/>
                      </a:solidFill>
                      <a:prstDash val="solid"/>
                      <a:round/>
                      <a:headEnd type="none" w="med" len="med"/>
                      <a:tailEnd type="none" w="med" len="med"/>
                    </a:lnL>
                    <a:lnR w="12700" cap="flat" cmpd="sng" algn="ctr">
                      <a:solidFill>
                        <a:srgbClr val="8597B6"/>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8597B6"/>
                      </a:solidFill>
                      <a:prstDash val="solid"/>
                      <a:round/>
                      <a:headEnd type="none" w="med" len="med"/>
                      <a:tailEnd type="none" w="med" len="med"/>
                    </a:lnB>
                  </a:tcPr>
                </a:tc>
                <a:tc>
                  <a:txBody>
                    <a:bodyPr/>
                    <a:lstStyle/>
                    <a:p>
                      <a:pPr algn="l">
                        <a:spcBef>
                          <a:spcPts val="1200"/>
                        </a:spcBef>
                        <a:spcAft>
                          <a:spcPts val="0"/>
                        </a:spcAft>
                      </a:pPr>
                      <a:r>
                        <a:rPr lang="en-US" sz="1100" dirty="0">
                          <a:latin typeface="Myriad Pro"/>
                          <a:ea typeface="Calibri"/>
                          <a:cs typeface="Times New Roman"/>
                        </a:rPr>
                        <a:t>In the new e-petition system (since 2015), there is a threshold of 100,000 signatures for a petition to be considered for debate. </a:t>
                      </a:r>
                      <a:endParaRPr lang="pt-PT" sz="1500" dirty="0">
                        <a:latin typeface="Myriad Pro"/>
                        <a:ea typeface="Calibri"/>
                        <a:cs typeface="Times New Roman"/>
                      </a:endParaRPr>
                    </a:p>
                    <a:p>
                      <a:pPr algn="l">
                        <a:spcBef>
                          <a:spcPts val="1200"/>
                        </a:spcBef>
                        <a:spcAft>
                          <a:spcPts val="0"/>
                        </a:spcAft>
                      </a:pPr>
                      <a:r>
                        <a:rPr lang="en-US" sz="1100" dirty="0">
                          <a:latin typeface="Myriad Pro"/>
                          <a:ea typeface="Calibri"/>
                          <a:cs typeface="Times New Roman"/>
                        </a:rPr>
                        <a:t>With 10,000 signatures, the petition is entitled  to receive a response from the Government.</a:t>
                      </a:r>
                      <a:endParaRPr lang="pt-PT" sz="1500" dirty="0">
                        <a:latin typeface="Myriad Pro"/>
                        <a:ea typeface="Calibri"/>
                        <a:cs typeface="Times New Roman"/>
                      </a:endParaRPr>
                    </a:p>
                  </a:txBody>
                  <a:tcPr marL="68580" marR="68580" marT="0" marB="0">
                    <a:lnL w="12700" cap="flat" cmpd="sng" algn="ctr">
                      <a:solidFill>
                        <a:srgbClr val="8597B6"/>
                      </a:solidFill>
                      <a:prstDash val="solid"/>
                      <a:round/>
                      <a:headEnd type="none" w="med" len="med"/>
                      <a:tailEnd type="none" w="med" len="med"/>
                    </a:lnL>
                    <a:lnR w="12700" cap="flat" cmpd="sng" algn="ctr">
                      <a:solidFill>
                        <a:srgbClr val="8597B6"/>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8597B6"/>
                      </a:solidFill>
                      <a:prstDash val="solid"/>
                      <a:round/>
                      <a:headEnd type="none" w="med" len="med"/>
                      <a:tailEnd type="none" w="med" len="med"/>
                    </a:lnB>
                  </a:tcPr>
                </a:tc>
                <a:tc>
                  <a:txBody>
                    <a:bodyPr/>
                    <a:lstStyle/>
                    <a:p>
                      <a:pPr algn="l">
                        <a:spcBef>
                          <a:spcPts val="1200"/>
                        </a:spcBef>
                        <a:spcAft>
                          <a:spcPts val="0"/>
                        </a:spcAft>
                      </a:pPr>
                      <a:r>
                        <a:rPr lang="en-US" sz="1100" dirty="0">
                          <a:latin typeface="Myriad Pro"/>
                          <a:ea typeface="Calibri"/>
                          <a:cs typeface="Times New Roman"/>
                        </a:rPr>
                        <a:t>Hearings are mandatory for petitions with more than 1,000 signatures (in these cases petitioners have the right to be heard). Petitions with more than 4,000 signatures are debated in plenary. </a:t>
                      </a:r>
                      <a:endParaRPr lang="pt-PT" sz="1500" dirty="0">
                        <a:latin typeface="Myriad Pro"/>
                        <a:ea typeface="Calibri"/>
                        <a:cs typeface="Times New Roman"/>
                      </a:endParaRPr>
                    </a:p>
                    <a:p>
                      <a:pPr algn="l">
                        <a:spcBef>
                          <a:spcPts val="1200"/>
                        </a:spcBef>
                        <a:spcAft>
                          <a:spcPts val="0"/>
                        </a:spcAft>
                      </a:pPr>
                      <a:r>
                        <a:rPr lang="en-US" sz="1100" dirty="0">
                          <a:latin typeface="Myriad Pro"/>
                          <a:ea typeface="Calibri"/>
                          <a:cs typeface="Times New Roman"/>
                        </a:rPr>
                        <a:t>Hearing and debates are broadcasted on the Parliament TV.   </a:t>
                      </a:r>
                      <a:endParaRPr lang="pt-PT" sz="1500" dirty="0">
                        <a:latin typeface="Myriad Pro"/>
                        <a:ea typeface="Calibri"/>
                        <a:cs typeface="Times New Roman"/>
                      </a:endParaRPr>
                    </a:p>
                  </a:txBody>
                  <a:tcPr marL="68580" marR="68580" marT="0" marB="0">
                    <a:lnL w="12700" cap="flat" cmpd="sng" algn="ctr">
                      <a:solidFill>
                        <a:srgbClr val="8597B6"/>
                      </a:solidFill>
                      <a:prstDash val="solid"/>
                      <a:round/>
                      <a:headEnd type="none" w="med" len="med"/>
                      <a:tailEnd type="none" w="med" len="med"/>
                    </a:lnL>
                    <a:lnR w="12700" cap="flat" cmpd="sng" algn="ctr">
                      <a:solidFill>
                        <a:srgbClr val="8597B6"/>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8597B6"/>
                      </a:solidFill>
                      <a:prstDash val="solid"/>
                      <a:round/>
                      <a:headEnd type="none" w="med" len="med"/>
                      <a:tailEnd type="none" w="med" len="med"/>
                    </a:lnB>
                  </a:tcPr>
                </a:tc>
                <a:tc>
                  <a:txBody>
                    <a:bodyPr/>
                    <a:lstStyle/>
                    <a:p>
                      <a:pPr algn="l">
                        <a:spcBef>
                          <a:spcPts val="1200"/>
                        </a:spcBef>
                        <a:spcAft>
                          <a:spcPts val="0"/>
                        </a:spcAft>
                      </a:pPr>
                      <a:r>
                        <a:rPr lang="en-US" sz="1100" dirty="0">
                          <a:latin typeface="Myriad Pro"/>
                          <a:ea typeface="Calibri"/>
                          <a:cs typeface="Times New Roman"/>
                        </a:rPr>
                        <a:t>Petitions that collect within 42 days more than 4,500 signatures are debated in a joint meeting between the Petitions Committee and the competent standing committee for the matter. The minister concerned shall also be present, as well as the petitioner(s). The debate is broadcast on the Parliament TV.   </a:t>
                      </a:r>
                      <a:endParaRPr lang="pt-PT" sz="1500" dirty="0">
                        <a:latin typeface="Myriad Pro"/>
                        <a:ea typeface="Calibri"/>
                        <a:cs typeface="Times New Roman"/>
                      </a:endParaRPr>
                    </a:p>
                  </a:txBody>
                  <a:tcPr marL="68580" marR="68580" marT="0" marB="0">
                    <a:lnL w="12700" cap="flat" cmpd="sng" algn="ctr">
                      <a:solidFill>
                        <a:srgbClr val="8597B6"/>
                      </a:solidFill>
                      <a:prstDash val="solid"/>
                      <a:round/>
                      <a:headEnd type="none" w="med" len="med"/>
                      <a:tailEnd type="none" w="med" len="med"/>
                    </a:lnL>
                    <a:lnR w="12700" cap="flat" cmpd="sng" algn="ctr">
                      <a:solidFill>
                        <a:srgbClr val="8597B6"/>
                      </a:solidFill>
                      <a:prstDash val="solid"/>
                      <a:round/>
                      <a:headEnd type="none" w="med" len="med"/>
                      <a:tailEnd type="none" w="med" len="med"/>
                    </a:lnR>
                    <a:lnT w="12700" cap="flat" cmpd="sng" algn="ctr">
                      <a:solidFill>
                        <a:srgbClr val="465775"/>
                      </a:solidFill>
                      <a:prstDash val="solid"/>
                      <a:round/>
                      <a:headEnd type="none" w="med" len="med"/>
                      <a:tailEnd type="none" w="med" len="med"/>
                    </a:lnT>
                    <a:lnB w="12700" cap="flat" cmpd="sng" algn="ctr">
                      <a:solidFill>
                        <a:srgbClr val="8597B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en-GB" altLang="pt-PT" sz="2400" b="1" smtClean="0"/>
              <a:t>Best practices in the work of national ombudsmen and petitions committees</a:t>
            </a:r>
            <a:endParaRPr lang="pt-PT" altLang="pt-PT" sz="2400" b="1" smtClean="0"/>
          </a:p>
        </p:txBody>
      </p:sp>
      <p:sp>
        <p:nvSpPr>
          <p:cNvPr id="16387" name="Marcador de Posição de Conteúdo 2"/>
          <p:cNvSpPr>
            <a:spLocks noGrp="1"/>
          </p:cNvSpPr>
          <p:nvPr>
            <p:ph idx="1"/>
          </p:nvPr>
        </p:nvSpPr>
        <p:spPr/>
        <p:txBody>
          <a:bodyPr/>
          <a:lstStyle/>
          <a:p>
            <a:r>
              <a:rPr lang="en-US" altLang="pt-PT" sz="2300" b="1" smtClean="0"/>
              <a:t>Interaction with the supporters of petitions/complaints</a:t>
            </a:r>
          </a:p>
          <a:p>
            <a:pPr lvl="1"/>
            <a:r>
              <a:rPr lang="en-GB" altLang="pt-PT" sz="1800" smtClean="0"/>
              <a:t>Notification by e-mail of the main steps and stages taken.</a:t>
            </a:r>
          </a:p>
          <a:p>
            <a:pPr lvl="1"/>
            <a:r>
              <a:rPr lang="en-GB" altLang="pt-PT" sz="1800" smtClean="0"/>
              <a:t>Guarantee that all those who support these initiatives receive feedback.</a:t>
            </a:r>
          </a:p>
          <a:p>
            <a:pPr lvl="1">
              <a:buFontTx/>
              <a:buNone/>
            </a:pPr>
            <a:endParaRPr lang="pt-PT" altLang="pt-PT" sz="1800" b="1" smtClean="0"/>
          </a:p>
          <a:p>
            <a:pPr lvl="1"/>
            <a:endParaRPr lang="en-US" altLang="pt-PT" sz="1800" b="1" smtClean="0"/>
          </a:p>
          <a:p>
            <a:endParaRPr lang="pt-PT" altLang="pt-PT" sz="2400" b="1" smtClean="0"/>
          </a:p>
          <a:p>
            <a:endParaRPr lang="en-US" altLang="pt-PT" sz="2800" b="1" smtClean="0"/>
          </a:p>
          <a:p>
            <a:endParaRPr lang="pt-PT" altLang="pt-PT" b="1" smtClean="0"/>
          </a:p>
          <a:p>
            <a:endParaRPr lang="pt-PT" altLang="pt-PT" smtClean="0"/>
          </a:p>
        </p:txBody>
      </p:sp>
      <p:sp>
        <p:nvSpPr>
          <p:cNvPr id="16388" name="Text Box 2"/>
          <p:cNvSpPr txBox="1">
            <a:spLocks noChangeArrowheads="1"/>
          </p:cNvSpPr>
          <p:nvPr/>
        </p:nvSpPr>
        <p:spPr bwMode="auto">
          <a:xfrm>
            <a:off x="1292225" y="4027488"/>
            <a:ext cx="3184525" cy="1993900"/>
          </a:xfrm>
          <a:prstGeom prst="rect">
            <a:avLst/>
          </a:prstGeom>
          <a:solidFill>
            <a:srgbClr val="F2F2F2"/>
          </a:solidFill>
          <a:ln w="9525">
            <a:solidFill>
              <a:srgbClr val="F2F2F2"/>
            </a:solidFill>
            <a:miter lim="800000"/>
            <a:headEnd/>
            <a:tailEnd/>
          </a:ln>
        </p:spPr>
        <p:txBody>
          <a:bodyPr lIns="90000" tIns="36000" rIns="90000" bIns="144000"/>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spcAft>
                <a:spcPts val="1000"/>
              </a:spcAft>
              <a:buClrTx/>
              <a:buSzTx/>
              <a:buFontTx/>
              <a:buNone/>
            </a:pPr>
            <a:endParaRPr lang="en-GB" altLang="en-US" sz="1400"/>
          </a:p>
          <a:p>
            <a:pPr>
              <a:spcBef>
                <a:spcPct val="0"/>
              </a:spcBef>
              <a:spcAft>
                <a:spcPts val="1000"/>
              </a:spcAft>
              <a:buClrTx/>
              <a:buSzTx/>
              <a:buFontTx/>
              <a:buNone/>
            </a:pPr>
            <a:endParaRPr lang="en-GB" altLang="en-US" sz="1400"/>
          </a:p>
          <a:p>
            <a:pPr>
              <a:spcBef>
                <a:spcPct val="0"/>
              </a:spcBef>
              <a:spcAft>
                <a:spcPts val="1000"/>
              </a:spcAft>
              <a:buClrTx/>
              <a:buSzTx/>
              <a:buFontTx/>
              <a:buNone/>
            </a:pPr>
            <a:endParaRPr lang="en-GB" altLang="en-US" sz="1400"/>
          </a:p>
          <a:p>
            <a:pPr>
              <a:spcBef>
                <a:spcPct val="0"/>
              </a:spcBef>
              <a:spcAft>
                <a:spcPts val="1000"/>
              </a:spcAft>
              <a:buClrTx/>
              <a:buSzTx/>
              <a:buFontTx/>
              <a:buNone/>
            </a:pPr>
            <a:r>
              <a:rPr lang="en-GB" altLang="en-US" sz="1400">
                <a:latin typeface="Calibri" panose="020F0502020204030204" pitchFamily="34" charset="0"/>
              </a:rPr>
              <a:t>The </a:t>
            </a:r>
            <a:r>
              <a:rPr lang="en-GB" altLang="en-US" sz="1400" b="1">
                <a:latin typeface="Calibri" panose="020F0502020204030204" pitchFamily="34" charset="0"/>
              </a:rPr>
              <a:t>Portuguese Parliament</a:t>
            </a:r>
            <a:r>
              <a:rPr lang="en-GB" altLang="en-US" sz="1400">
                <a:latin typeface="Calibri" panose="020F0502020204030204" pitchFamily="34" charset="0"/>
              </a:rPr>
              <a:t> introduced in 2017a petitions platform that allows communication with all the petition’s signatories.</a:t>
            </a:r>
            <a:endParaRPr lang="pt-PT" altLang="en-US" sz="1400">
              <a:latin typeface="Calibri" panose="020F0502020204030204" pitchFamily="34" charset="0"/>
            </a:endParaRPr>
          </a:p>
          <a:p>
            <a:pPr>
              <a:spcBef>
                <a:spcPct val="0"/>
              </a:spcBef>
              <a:spcAft>
                <a:spcPts val="1000"/>
              </a:spcAft>
              <a:buClrTx/>
              <a:buSzTx/>
              <a:buFontTx/>
              <a:buNone/>
            </a:pPr>
            <a:endParaRPr lang="pt-PT" altLang="pt-PT" sz="1800">
              <a:latin typeface="Calibri" panose="020F0502020204030204" pitchFamily="34" charset="0"/>
            </a:endParaRPr>
          </a:p>
        </p:txBody>
      </p:sp>
      <p:pic>
        <p:nvPicPr>
          <p:cNvPr id="163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4175125"/>
            <a:ext cx="1343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2"/>
          <p:cNvSpPr txBox="1">
            <a:spLocks noChangeArrowheads="1"/>
          </p:cNvSpPr>
          <p:nvPr/>
        </p:nvSpPr>
        <p:spPr bwMode="auto">
          <a:xfrm>
            <a:off x="4681538" y="4027488"/>
            <a:ext cx="3186112" cy="1993900"/>
          </a:xfrm>
          <a:prstGeom prst="rect">
            <a:avLst/>
          </a:prstGeom>
          <a:solidFill>
            <a:srgbClr val="F2F2F2"/>
          </a:solidFill>
          <a:ln w="9525">
            <a:solidFill>
              <a:srgbClr val="F2F2F2"/>
            </a:solidFill>
            <a:miter lim="800000"/>
            <a:headEnd/>
            <a:tailEnd/>
          </a:ln>
        </p:spPr>
        <p:txBody>
          <a:bodyPr lIns="90000" tIns="36000" rIns="90000" bIns="144000"/>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spcAft>
                <a:spcPts val="1000"/>
              </a:spcAft>
              <a:buClrTx/>
              <a:buSzTx/>
              <a:buFontTx/>
              <a:buNone/>
            </a:pPr>
            <a:endParaRPr lang="en-GB" altLang="en-US" sz="1400"/>
          </a:p>
          <a:p>
            <a:pPr>
              <a:spcBef>
                <a:spcPct val="0"/>
              </a:spcBef>
              <a:spcAft>
                <a:spcPts val="1000"/>
              </a:spcAft>
              <a:buClrTx/>
              <a:buSzTx/>
              <a:buFontTx/>
              <a:buNone/>
            </a:pPr>
            <a:endParaRPr lang="en-GB" altLang="en-US" sz="1400"/>
          </a:p>
          <a:p>
            <a:pPr>
              <a:spcBef>
                <a:spcPct val="0"/>
              </a:spcBef>
              <a:spcAft>
                <a:spcPts val="1000"/>
              </a:spcAft>
              <a:buClrTx/>
              <a:buSzTx/>
              <a:buFontTx/>
              <a:buNone/>
            </a:pPr>
            <a:endParaRPr lang="en-GB" altLang="en-US" sz="1400"/>
          </a:p>
          <a:p>
            <a:pPr>
              <a:spcBef>
                <a:spcPct val="0"/>
              </a:spcBef>
              <a:spcAft>
                <a:spcPts val="1000"/>
              </a:spcAft>
              <a:buClrTx/>
              <a:buSzTx/>
              <a:buFontTx/>
              <a:buNone/>
            </a:pPr>
            <a:r>
              <a:rPr lang="en-US" altLang="en-US" sz="1400">
                <a:latin typeface="Calibri" panose="020F0502020204030204" pitchFamily="34" charset="0"/>
              </a:rPr>
              <a:t>The </a:t>
            </a:r>
            <a:r>
              <a:rPr lang="en-US" altLang="en-US" sz="1400" b="1">
                <a:latin typeface="Calibri" panose="020F0502020204030204" pitchFamily="34" charset="0"/>
              </a:rPr>
              <a:t>UK petition system </a:t>
            </a:r>
            <a:r>
              <a:rPr lang="en-US" altLang="en-US" sz="1400">
                <a:latin typeface="Calibri" panose="020F0502020204030204" pitchFamily="34" charset="0"/>
              </a:rPr>
              <a:t>provides to signatories emails with updates about what happens in Parliament with petitions supported by them.</a:t>
            </a:r>
          </a:p>
          <a:p>
            <a:pPr>
              <a:spcBef>
                <a:spcPct val="0"/>
              </a:spcBef>
              <a:spcAft>
                <a:spcPts val="1000"/>
              </a:spcAft>
              <a:buClrTx/>
              <a:buSzTx/>
              <a:buFontTx/>
              <a:buNone/>
            </a:pPr>
            <a:endParaRPr lang="pt-PT" altLang="pt-PT" sz="1800">
              <a:latin typeface="Calibri" panose="020F0502020204030204" pitchFamily="34" charset="0"/>
            </a:endParaRPr>
          </a:p>
        </p:txBody>
      </p:sp>
      <p:pic>
        <p:nvPicPr>
          <p:cNvPr id="163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888" y="4195763"/>
            <a:ext cx="206216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r>
              <a:rPr lang="en-GB" altLang="pt-PT" sz="2400" b="1" smtClean="0"/>
              <a:t>Best practices in the work of national ombudsmen and petitions committees</a:t>
            </a:r>
            <a:endParaRPr lang="pt-PT" altLang="pt-PT" sz="2400" b="1" smtClean="0"/>
          </a:p>
        </p:txBody>
      </p:sp>
      <p:sp>
        <p:nvSpPr>
          <p:cNvPr id="9219" name="Marcador de Posição de Conteúdo 2"/>
          <p:cNvSpPr>
            <a:spLocks noGrp="1"/>
          </p:cNvSpPr>
          <p:nvPr>
            <p:ph idx="1"/>
          </p:nvPr>
        </p:nvSpPr>
        <p:spPr/>
        <p:txBody>
          <a:bodyPr/>
          <a:lstStyle/>
          <a:p>
            <a:pPr>
              <a:defRPr/>
            </a:pPr>
            <a:r>
              <a:rPr lang="en-US" sz="2400" b="1" dirty="0" smtClean="0"/>
              <a:t>The importance of electronic tools</a:t>
            </a:r>
          </a:p>
          <a:p>
            <a:pPr lvl="1">
              <a:defRPr/>
            </a:pPr>
            <a:r>
              <a:rPr lang="en-GB" sz="2000" dirty="0" smtClean="0"/>
              <a:t>Reaching out to citizens who may otherwise be less inclined to institutional political participation.</a:t>
            </a:r>
          </a:p>
          <a:p>
            <a:pPr lvl="1">
              <a:defRPr/>
            </a:pPr>
            <a:r>
              <a:rPr lang="en-GB" sz="2000" dirty="0" smtClean="0"/>
              <a:t>Promote citizens’ engagement in the </a:t>
            </a:r>
          </a:p>
          <a:p>
            <a:pPr marL="457200" lvl="1" indent="0">
              <a:buFontTx/>
              <a:buNone/>
              <a:defRPr/>
            </a:pPr>
            <a:r>
              <a:rPr lang="en-GB" sz="2000" dirty="0"/>
              <a:t>	</a:t>
            </a:r>
            <a:r>
              <a:rPr lang="en-GB" sz="2000" dirty="0" smtClean="0"/>
              <a:t>political process.</a:t>
            </a:r>
            <a:endParaRPr lang="en-US" sz="2000" dirty="0" smtClean="0"/>
          </a:p>
          <a:p>
            <a:pPr>
              <a:defRPr/>
            </a:pPr>
            <a:r>
              <a:rPr lang="en-US" sz="2400" b="1" dirty="0" smtClean="0"/>
              <a:t>Open process</a:t>
            </a:r>
          </a:p>
          <a:p>
            <a:pPr lvl="1">
              <a:defRPr/>
            </a:pPr>
            <a:r>
              <a:rPr lang="en-GB" sz="2000" b="1" kern="1200" dirty="0" smtClean="0"/>
              <a:t>Major contribution</a:t>
            </a:r>
          </a:p>
          <a:p>
            <a:pPr lvl="2">
              <a:defRPr/>
            </a:pPr>
            <a:r>
              <a:rPr lang="en-GB" sz="1600" kern="1200" dirty="0" smtClean="0"/>
              <a:t>Transformation of the process to become </a:t>
            </a:r>
          </a:p>
          <a:p>
            <a:pPr marL="914400" lvl="2" indent="0">
              <a:buFontTx/>
              <a:buNone/>
              <a:defRPr/>
            </a:pPr>
            <a:r>
              <a:rPr lang="en-GB" sz="1600" kern="1200" dirty="0" smtClean="0"/>
              <a:t>more public</a:t>
            </a:r>
          </a:p>
          <a:p>
            <a:pPr lvl="2">
              <a:defRPr/>
            </a:pPr>
            <a:r>
              <a:rPr lang="en-GB" sz="1600" dirty="0" smtClean="0"/>
              <a:t>Engagement of the community that otherwise would not be possible</a:t>
            </a:r>
            <a:endParaRPr lang="en-GB" sz="1600" kern="1200" dirty="0" smtClean="0"/>
          </a:p>
          <a:p>
            <a:pPr lvl="2">
              <a:defRPr/>
            </a:pPr>
            <a:r>
              <a:rPr lang="en-US" sz="1600" kern="1200" dirty="0" smtClean="0"/>
              <a:t>The intermediary nature of the ombudsman</a:t>
            </a:r>
            <a:endParaRPr lang="pt-PT" sz="2400" b="1" dirty="0" smtClean="0"/>
          </a:p>
          <a:p>
            <a:pPr>
              <a:defRPr/>
            </a:pPr>
            <a:endParaRPr lang="pt-PT" dirty="0" smtClean="0"/>
          </a:p>
        </p:txBody>
      </p:sp>
      <p:sp>
        <p:nvSpPr>
          <p:cNvPr id="10244" name="Text Box 17"/>
          <p:cNvSpPr txBox="1">
            <a:spLocks noChangeArrowheads="1"/>
          </p:cNvSpPr>
          <p:nvPr/>
        </p:nvSpPr>
        <p:spPr bwMode="auto">
          <a:xfrm>
            <a:off x="6199188" y="2736850"/>
            <a:ext cx="2259012" cy="2374900"/>
          </a:xfrm>
          <a:prstGeom prst="rect">
            <a:avLst/>
          </a:prstGeom>
          <a:solidFill>
            <a:srgbClr val="F2F2F2"/>
          </a:solidFill>
          <a:ln w="9525">
            <a:solidFill>
              <a:srgbClr val="F2F2F2"/>
            </a:solidFill>
            <a:miter lim="800000"/>
            <a:headEnd/>
            <a:tailEnd/>
          </a:ln>
        </p:spPr>
        <p:txBody>
          <a:bodyPr lIns="90000" tIns="36000" rIns="90000" bIns="144000"/>
          <a:lstStyle/>
          <a:p>
            <a:pPr>
              <a:spcAft>
                <a:spcPts val="1000"/>
              </a:spcAft>
              <a:defRPr/>
            </a:pPr>
            <a:r>
              <a:rPr lang="pt-PT" sz="1200" dirty="0">
                <a:solidFill>
                  <a:srgbClr val="000000"/>
                </a:solidFill>
                <a:latin typeface="Calibri" pitchFamily="34" charset="0"/>
              </a:rPr>
              <a:t>Full examples of e-petitions: </a:t>
            </a:r>
            <a:r>
              <a:rPr lang="pt-PT" sz="1200" b="1" dirty="0" err="1">
                <a:solidFill>
                  <a:srgbClr val="000000"/>
                </a:solidFill>
                <a:latin typeface="Calibri" pitchFamily="34" charset="0"/>
              </a:rPr>
              <a:t>Scotland</a:t>
            </a:r>
            <a:r>
              <a:rPr lang="pt-PT" sz="1200" b="1" dirty="0">
                <a:solidFill>
                  <a:srgbClr val="000000"/>
                </a:solidFill>
                <a:latin typeface="Calibri" pitchFamily="34" charset="0"/>
              </a:rPr>
              <a:t>, Portugal </a:t>
            </a:r>
            <a:r>
              <a:rPr lang="pt-PT" sz="1200" b="1" dirty="0" err="1">
                <a:solidFill>
                  <a:srgbClr val="000000"/>
                </a:solidFill>
                <a:latin typeface="Calibri" pitchFamily="34" charset="0"/>
              </a:rPr>
              <a:t>or</a:t>
            </a:r>
            <a:r>
              <a:rPr lang="pt-PT" sz="1200" b="1" dirty="0">
                <a:solidFill>
                  <a:srgbClr val="000000"/>
                </a:solidFill>
                <a:latin typeface="Calibri" pitchFamily="34" charset="0"/>
              </a:rPr>
              <a:t> </a:t>
            </a:r>
            <a:r>
              <a:rPr lang="pt-PT" sz="1200" b="1" dirty="0" err="1">
                <a:solidFill>
                  <a:srgbClr val="000000"/>
                </a:solidFill>
                <a:latin typeface="Calibri" pitchFamily="34" charset="0"/>
              </a:rPr>
              <a:t>Luxembourg</a:t>
            </a:r>
            <a:r>
              <a:rPr lang="pt-PT" sz="1200" b="1" dirty="0">
                <a:solidFill>
                  <a:srgbClr val="000000"/>
                </a:solidFill>
                <a:latin typeface="Calibri" pitchFamily="34" charset="0"/>
              </a:rPr>
              <a:t> </a:t>
            </a:r>
          </a:p>
          <a:p>
            <a:pPr>
              <a:spcAft>
                <a:spcPts val="1000"/>
              </a:spcAft>
              <a:defRPr/>
            </a:pPr>
            <a:r>
              <a:rPr lang="pt-PT" sz="1200" dirty="0" err="1">
                <a:solidFill>
                  <a:srgbClr val="000000"/>
                </a:solidFill>
                <a:latin typeface="Calibri" pitchFamily="34" charset="0"/>
              </a:rPr>
              <a:t>Publish</a:t>
            </a:r>
            <a:r>
              <a:rPr lang="pt-PT" sz="1200" dirty="0">
                <a:solidFill>
                  <a:srgbClr val="000000"/>
                </a:solidFill>
                <a:latin typeface="Calibri" pitchFamily="34" charset="0"/>
              </a:rPr>
              <a:t> </a:t>
            </a:r>
            <a:r>
              <a:rPr lang="pt-PT" sz="1200" dirty="0" err="1">
                <a:solidFill>
                  <a:srgbClr val="000000"/>
                </a:solidFill>
                <a:latin typeface="Calibri" pitchFamily="34" charset="0"/>
              </a:rPr>
              <a:t>the</a:t>
            </a:r>
            <a:r>
              <a:rPr lang="pt-PT" sz="1200" dirty="0">
                <a:solidFill>
                  <a:srgbClr val="000000"/>
                </a:solidFill>
                <a:latin typeface="Calibri" pitchFamily="34" charset="0"/>
              </a:rPr>
              <a:t> </a:t>
            </a:r>
            <a:r>
              <a:rPr lang="pt-PT" sz="1200" u="sng" dirty="0" err="1">
                <a:solidFill>
                  <a:srgbClr val="000000"/>
                </a:solidFill>
                <a:latin typeface="Calibri" pitchFamily="34" charset="0"/>
              </a:rPr>
              <a:t>petition</a:t>
            </a:r>
            <a:r>
              <a:rPr lang="pt-PT" sz="1200" u="sng" dirty="0">
                <a:solidFill>
                  <a:srgbClr val="000000"/>
                </a:solidFill>
                <a:latin typeface="Calibri" pitchFamily="34" charset="0"/>
              </a:rPr>
              <a:t> </a:t>
            </a:r>
            <a:r>
              <a:rPr lang="pt-PT" sz="1200" u="sng" dirty="0" err="1">
                <a:solidFill>
                  <a:srgbClr val="000000"/>
                </a:solidFill>
                <a:latin typeface="Calibri" pitchFamily="34" charset="0"/>
              </a:rPr>
              <a:t>texts</a:t>
            </a:r>
            <a:r>
              <a:rPr lang="pt-PT" sz="1200" u="sng" dirty="0">
                <a:solidFill>
                  <a:srgbClr val="000000"/>
                </a:solidFill>
                <a:latin typeface="Calibri" pitchFamily="34" charset="0"/>
              </a:rPr>
              <a:t> </a:t>
            </a:r>
            <a:r>
              <a:rPr lang="pt-PT" sz="1200" dirty="0" err="1">
                <a:solidFill>
                  <a:srgbClr val="000000"/>
                </a:solidFill>
                <a:latin typeface="Calibri" pitchFamily="34" charset="0"/>
              </a:rPr>
              <a:t>and</a:t>
            </a:r>
            <a:r>
              <a:rPr lang="pt-PT" sz="1200" dirty="0">
                <a:solidFill>
                  <a:srgbClr val="000000"/>
                </a:solidFill>
                <a:latin typeface="Calibri" pitchFamily="34" charset="0"/>
              </a:rPr>
              <a:t> </a:t>
            </a:r>
            <a:r>
              <a:rPr lang="pt-PT" sz="1200" dirty="0" err="1">
                <a:solidFill>
                  <a:srgbClr val="000000"/>
                </a:solidFill>
                <a:latin typeface="Calibri" pitchFamily="34" charset="0"/>
              </a:rPr>
              <a:t>the</a:t>
            </a:r>
            <a:r>
              <a:rPr lang="pt-PT" sz="1200" dirty="0">
                <a:solidFill>
                  <a:srgbClr val="000000"/>
                </a:solidFill>
                <a:latin typeface="Calibri" pitchFamily="34" charset="0"/>
              </a:rPr>
              <a:t> </a:t>
            </a:r>
            <a:r>
              <a:rPr lang="pt-PT" sz="1200" u="sng" dirty="0" err="1">
                <a:solidFill>
                  <a:srgbClr val="000000"/>
                </a:solidFill>
                <a:latin typeface="Calibri" pitchFamily="34" charset="0"/>
              </a:rPr>
              <a:t>main</a:t>
            </a:r>
            <a:r>
              <a:rPr lang="pt-PT" sz="1200" u="sng" dirty="0">
                <a:solidFill>
                  <a:srgbClr val="000000"/>
                </a:solidFill>
                <a:latin typeface="Calibri" pitchFamily="34" charset="0"/>
              </a:rPr>
              <a:t> </a:t>
            </a:r>
            <a:r>
              <a:rPr lang="pt-PT" sz="1200" u="sng" dirty="0" err="1">
                <a:solidFill>
                  <a:srgbClr val="000000"/>
                </a:solidFill>
                <a:latin typeface="Calibri" pitchFamily="34" charset="0"/>
              </a:rPr>
              <a:t>documents</a:t>
            </a:r>
            <a:r>
              <a:rPr lang="pt-PT" sz="1200" dirty="0">
                <a:solidFill>
                  <a:srgbClr val="000000"/>
                </a:solidFill>
                <a:latin typeface="Calibri" pitchFamily="34" charset="0"/>
              </a:rPr>
              <a:t>, as </a:t>
            </a:r>
            <a:r>
              <a:rPr lang="pt-PT" sz="1200" dirty="0" err="1">
                <a:solidFill>
                  <a:srgbClr val="000000"/>
                </a:solidFill>
                <a:latin typeface="Calibri" pitchFamily="34" charset="0"/>
              </a:rPr>
              <a:t>well</a:t>
            </a:r>
            <a:r>
              <a:rPr lang="pt-PT" sz="1200" dirty="0">
                <a:solidFill>
                  <a:srgbClr val="000000"/>
                </a:solidFill>
                <a:latin typeface="Calibri" pitchFamily="34" charset="0"/>
              </a:rPr>
              <a:t> as </a:t>
            </a:r>
            <a:r>
              <a:rPr lang="pt-PT" sz="1200" u="sng" dirty="0" err="1">
                <a:solidFill>
                  <a:srgbClr val="000000"/>
                </a:solidFill>
                <a:latin typeface="Calibri" pitchFamily="34" charset="0"/>
              </a:rPr>
              <a:t>information</a:t>
            </a:r>
            <a:r>
              <a:rPr lang="pt-PT" sz="1200" u="sng" dirty="0">
                <a:solidFill>
                  <a:srgbClr val="000000"/>
                </a:solidFill>
                <a:latin typeface="Calibri" pitchFamily="34" charset="0"/>
              </a:rPr>
              <a:t> </a:t>
            </a:r>
            <a:r>
              <a:rPr lang="pt-PT" sz="1200" u="sng" dirty="0" err="1">
                <a:solidFill>
                  <a:srgbClr val="000000"/>
                </a:solidFill>
                <a:latin typeface="Calibri" pitchFamily="34" charset="0"/>
              </a:rPr>
              <a:t>on</a:t>
            </a:r>
            <a:r>
              <a:rPr lang="pt-PT" sz="1200" u="sng" dirty="0">
                <a:solidFill>
                  <a:srgbClr val="000000"/>
                </a:solidFill>
                <a:latin typeface="Calibri" pitchFamily="34" charset="0"/>
              </a:rPr>
              <a:t> </a:t>
            </a:r>
            <a:r>
              <a:rPr lang="pt-PT" sz="1200" u="sng" dirty="0" err="1">
                <a:solidFill>
                  <a:srgbClr val="000000"/>
                </a:solidFill>
                <a:latin typeface="Calibri" pitchFamily="34" charset="0"/>
              </a:rPr>
              <a:t>the</a:t>
            </a:r>
            <a:r>
              <a:rPr lang="pt-PT" sz="1200" u="sng" dirty="0">
                <a:solidFill>
                  <a:srgbClr val="000000"/>
                </a:solidFill>
                <a:latin typeface="Calibri" pitchFamily="34" charset="0"/>
              </a:rPr>
              <a:t> </a:t>
            </a:r>
            <a:r>
              <a:rPr lang="pt-PT" sz="1200" u="sng" dirty="0" err="1">
                <a:solidFill>
                  <a:srgbClr val="000000"/>
                </a:solidFill>
                <a:latin typeface="Calibri" pitchFamily="34" charset="0"/>
              </a:rPr>
              <a:t>petition</a:t>
            </a:r>
            <a:r>
              <a:rPr lang="pt-PT" sz="1200" u="sng" dirty="0">
                <a:solidFill>
                  <a:srgbClr val="000000"/>
                </a:solidFill>
                <a:latin typeface="Calibri" pitchFamily="34" charset="0"/>
              </a:rPr>
              <a:t> </a:t>
            </a:r>
            <a:r>
              <a:rPr lang="pt-PT" sz="1200" u="sng" dirty="0" err="1">
                <a:solidFill>
                  <a:srgbClr val="000000"/>
                </a:solidFill>
                <a:latin typeface="Calibri" pitchFamily="34" charset="0"/>
              </a:rPr>
              <a:t>stage</a:t>
            </a:r>
            <a:r>
              <a:rPr lang="pt-PT" sz="1200" u="sng" dirty="0">
                <a:solidFill>
                  <a:srgbClr val="000000"/>
                </a:solidFill>
                <a:latin typeface="Calibri" pitchFamily="34" charset="0"/>
              </a:rPr>
              <a:t> </a:t>
            </a:r>
            <a:r>
              <a:rPr lang="pt-PT" sz="1200" dirty="0" err="1">
                <a:solidFill>
                  <a:srgbClr val="000000"/>
                </a:solidFill>
                <a:latin typeface="Calibri" pitchFamily="34" charset="0"/>
              </a:rPr>
              <a:t>and</a:t>
            </a:r>
            <a:r>
              <a:rPr lang="pt-PT" sz="1200" dirty="0">
                <a:solidFill>
                  <a:srgbClr val="000000"/>
                </a:solidFill>
                <a:latin typeface="Calibri" pitchFamily="34" charset="0"/>
              </a:rPr>
              <a:t> </a:t>
            </a:r>
            <a:r>
              <a:rPr lang="pt-PT" sz="1200" dirty="0" err="1">
                <a:solidFill>
                  <a:srgbClr val="000000"/>
                </a:solidFill>
                <a:latin typeface="Calibri" pitchFamily="34" charset="0"/>
              </a:rPr>
              <a:t>corresponding</a:t>
            </a:r>
            <a:r>
              <a:rPr lang="pt-PT" sz="1200" dirty="0">
                <a:solidFill>
                  <a:srgbClr val="000000"/>
                </a:solidFill>
                <a:latin typeface="Calibri" pitchFamily="34" charset="0"/>
              </a:rPr>
              <a:t> dates.</a:t>
            </a:r>
            <a:endParaRPr lang="pt-PT" sz="1200" dirty="0">
              <a:solidFill>
                <a:srgbClr val="000000"/>
              </a:solidFill>
            </a:endParaRPr>
          </a:p>
          <a:p>
            <a:pPr>
              <a:spcAft>
                <a:spcPts val="1000"/>
              </a:spcAft>
              <a:defRPr/>
            </a:pPr>
            <a:r>
              <a:rPr lang="pt-PT" sz="1200" dirty="0" err="1">
                <a:solidFill>
                  <a:srgbClr val="000000"/>
                </a:solidFill>
                <a:latin typeface="Calibri" pitchFamily="34" charset="0"/>
              </a:rPr>
              <a:t>The</a:t>
            </a:r>
            <a:r>
              <a:rPr lang="pt-PT" sz="1200" dirty="0">
                <a:solidFill>
                  <a:srgbClr val="000000"/>
                </a:solidFill>
                <a:latin typeface="Calibri" pitchFamily="34" charset="0"/>
              </a:rPr>
              <a:t> </a:t>
            </a:r>
            <a:r>
              <a:rPr lang="pt-PT" sz="1200" b="1" dirty="0">
                <a:solidFill>
                  <a:srgbClr val="000000"/>
                </a:solidFill>
                <a:latin typeface="Calibri" pitchFamily="34" charset="0"/>
              </a:rPr>
              <a:t>Ombudsman of the Czech Republic</a:t>
            </a:r>
            <a:r>
              <a:rPr lang="pt-PT" sz="1200" dirty="0">
                <a:solidFill>
                  <a:srgbClr val="000000"/>
                </a:solidFill>
                <a:latin typeface="Calibri" pitchFamily="34" charset="0"/>
              </a:rPr>
              <a:t> has a comprehensive and easy to use </a:t>
            </a:r>
            <a:r>
              <a:rPr lang="pt-PT" sz="1200" dirty="0" err="1">
                <a:latin typeface="Calibri" pitchFamily="34" charset="0"/>
              </a:rPr>
              <a:t>search</a:t>
            </a:r>
            <a:r>
              <a:rPr lang="pt-PT" sz="1200" dirty="0">
                <a:latin typeface="Calibri" pitchFamily="34" charset="0"/>
              </a:rPr>
              <a:t> </a:t>
            </a:r>
            <a:r>
              <a:rPr lang="pt-PT" sz="1200" dirty="0" err="1">
                <a:latin typeface="Calibri" pitchFamily="34" charset="0"/>
              </a:rPr>
              <a:t>engine</a:t>
            </a:r>
            <a:r>
              <a:rPr lang="pt-PT" sz="1200" dirty="0">
                <a:latin typeface="Calibri" pitchFamily="34" charset="0"/>
              </a:rPr>
              <a:t> </a:t>
            </a:r>
            <a:r>
              <a:rPr lang="pt-PT" sz="1200" dirty="0">
                <a:solidFill>
                  <a:srgbClr val="000000"/>
                </a:solidFill>
                <a:latin typeface="Calibri" pitchFamily="34" charset="0"/>
              </a:rPr>
              <a:t>to find individual cases</a:t>
            </a:r>
            <a:r>
              <a:rPr lang="pt-PT" sz="1050" dirty="0">
                <a:solidFill>
                  <a:srgbClr val="000000"/>
                </a:solidFill>
                <a:latin typeface="Calibri" pitchFamily="34" charset="0"/>
              </a:rPr>
              <a:t>.</a:t>
            </a:r>
            <a:endParaRPr lang="pt-PT"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pt-PT" sz="2400" b="1" smtClean="0">
                <a:solidFill>
                  <a:srgbClr val="A7C4FF"/>
                </a:solidFill>
              </a:rPr>
              <a:t>Best practices in the work of national ombudsmen and petitions committees</a:t>
            </a:r>
            <a:endParaRPr lang="pt-PT" altLang="pt-PT" smtClean="0"/>
          </a:p>
        </p:txBody>
      </p:sp>
      <p:sp>
        <p:nvSpPr>
          <p:cNvPr id="20483" name="Content Placeholder 2"/>
          <p:cNvSpPr>
            <a:spLocks noGrp="1"/>
          </p:cNvSpPr>
          <p:nvPr>
            <p:ph idx="1"/>
          </p:nvPr>
        </p:nvSpPr>
        <p:spPr/>
        <p:txBody>
          <a:bodyPr/>
          <a:lstStyle/>
          <a:p>
            <a:r>
              <a:rPr lang="en-US" altLang="pt-PT" sz="2400" b="1" smtClean="0"/>
              <a:t>Social Media</a:t>
            </a:r>
          </a:p>
          <a:p>
            <a:pPr lvl="1"/>
            <a:r>
              <a:rPr lang="en-GB" altLang="pt-PT" sz="1800" smtClean="0"/>
              <a:t>Enhance visibility</a:t>
            </a:r>
          </a:p>
          <a:p>
            <a:pPr lvl="1"/>
            <a:r>
              <a:rPr lang="en-GB" altLang="pt-PT" sz="1800" smtClean="0"/>
              <a:t>Improved provision of information to the public on what is done. </a:t>
            </a:r>
          </a:p>
          <a:p>
            <a:pPr lvl="1"/>
            <a:r>
              <a:rPr lang="en-GB" altLang="pt-PT" sz="1800" smtClean="0"/>
              <a:t>Reaching hitherto ignored audiences.</a:t>
            </a:r>
          </a:p>
          <a:p>
            <a:pPr lvl="1"/>
            <a:r>
              <a:rPr lang="en-GB" altLang="pt-PT" sz="1800" smtClean="0"/>
              <a:t>Discussions that enables to tap into real-time reactions from the public.</a:t>
            </a:r>
          </a:p>
        </p:txBody>
      </p:sp>
      <p:pic>
        <p:nvPicPr>
          <p:cNvPr id="204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63" y="4229100"/>
            <a:ext cx="12541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4768850"/>
            <a:ext cx="13430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3924300"/>
            <a:ext cx="1447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3924300"/>
            <a:ext cx="127317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m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7363" y="4468813"/>
            <a:ext cx="116998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
      <a:dk1>
        <a:srgbClr val="000000"/>
      </a:dk1>
      <a:lt1>
        <a:srgbClr val="FFFFFF"/>
      </a:lt1>
      <a:dk2>
        <a:srgbClr val="A7C4FF"/>
      </a:dk2>
      <a:lt2>
        <a:srgbClr val="5F5F5F"/>
      </a:lt2>
      <a:accent1>
        <a:srgbClr val="A7C4FF"/>
      </a:accent1>
      <a:accent2>
        <a:srgbClr val="A7C4FF"/>
      </a:accent2>
      <a:accent3>
        <a:srgbClr val="FFFFFF"/>
      </a:accent3>
      <a:accent4>
        <a:srgbClr val="000000"/>
      </a:accent4>
      <a:accent5>
        <a:srgbClr val="D0DEFF"/>
      </a:accent5>
      <a:accent6>
        <a:srgbClr val="97B1E7"/>
      </a:accent6>
      <a:hlink>
        <a:srgbClr val="A7C4FF"/>
      </a:hlink>
      <a:folHlink>
        <a:srgbClr val="A7C4FF"/>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2F2F2"/>
        </a:solidFill>
        <a:ln w="9525">
          <a:solidFill>
            <a:srgbClr val="F2F2F2"/>
          </a:solidFill>
          <a:miter lim="800000"/>
          <a:headEnd/>
          <a:tailEnd/>
        </a:ln>
      </a:spPr>
      <a:bodyPr lIns="90000" tIns="36000" rIns="90000" bIns="144000"/>
      <a:lstStyle>
        <a:defPPr>
          <a:spcAft>
            <a:spcPts val="1000"/>
          </a:spcAft>
          <a:defRPr sz="1200" dirty="0">
            <a:solidFill>
              <a:srgbClr val="000000"/>
            </a:solidFill>
            <a:latin typeface="Calibri" pitchFamily="34" charset="0"/>
          </a:defRPr>
        </a:defPPr>
      </a:lstStyle>
    </a:tx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
      <a:clrScheme name="Studio 11">
        <a:dk1>
          <a:srgbClr val="000000"/>
        </a:dk1>
        <a:lt1>
          <a:srgbClr val="FFFFFF"/>
        </a:lt1>
        <a:dk2>
          <a:srgbClr val="FCAB5A"/>
        </a:dk2>
        <a:lt2>
          <a:srgbClr val="5F5F5F"/>
        </a:lt2>
        <a:accent1>
          <a:srgbClr val="D2D5DE"/>
        </a:accent1>
        <a:accent2>
          <a:srgbClr val="D55757"/>
        </a:accent2>
        <a:accent3>
          <a:srgbClr val="FFFFFF"/>
        </a:accent3>
        <a:accent4>
          <a:srgbClr val="000000"/>
        </a:accent4>
        <a:accent5>
          <a:srgbClr val="E5E7EC"/>
        </a:accent5>
        <a:accent6>
          <a:srgbClr val="C14E4E"/>
        </a:accent6>
        <a:hlink>
          <a:srgbClr val="FA8E18"/>
        </a:hlink>
        <a:folHlink>
          <a:srgbClr val="7C849E"/>
        </a:folHlink>
      </a:clrScheme>
      <a:clrMap bg1="lt1" tx1="dk1" bg2="lt2" tx2="dk2" accent1="accent1" accent2="accent2" accent3="accent3" accent4="accent4" accent5="accent5" accent6="accent6" hlink="hlink" folHlink="folHlink"/>
    </a:extraClrScheme>
    <a:extraClrScheme>
      <a:clrScheme name="Studio 12">
        <a:dk1>
          <a:srgbClr val="000000"/>
        </a:dk1>
        <a:lt1>
          <a:srgbClr val="FFFFFF"/>
        </a:lt1>
        <a:dk2>
          <a:srgbClr val="FCAB5A"/>
        </a:dk2>
        <a:lt2>
          <a:srgbClr val="5F5F5F"/>
        </a:lt2>
        <a:accent1>
          <a:srgbClr val="FFCC99"/>
        </a:accent1>
        <a:accent2>
          <a:srgbClr val="E28F4A"/>
        </a:accent2>
        <a:accent3>
          <a:srgbClr val="FFFFFF"/>
        </a:accent3>
        <a:accent4>
          <a:srgbClr val="000000"/>
        </a:accent4>
        <a:accent5>
          <a:srgbClr val="FFE2CA"/>
        </a:accent5>
        <a:accent6>
          <a:srgbClr val="CD8142"/>
        </a:accent6>
        <a:hlink>
          <a:srgbClr val="FA8E18"/>
        </a:hlink>
        <a:folHlink>
          <a:srgbClr val="FFCF89"/>
        </a:folHlink>
      </a:clrScheme>
      <a:clrMap bg1="lt1" tx1="dk1" bg2="lt2" tx2="dk2" accent1="accent1" accent2="accent2" accent3="accent3" accent4="accent4" accent5="accent5" accent6="accent6" hlink="hlink" folHlink="folHlink"/>
    </a:extraClrScheme>
    <a:extraClrScheme>
      <a:clrScheme name="Studio 13">
        <a:dk1>
          <a:srgbClr val="000000"/>
        </a:dk1>
        <a:lt1>
          <a:srgbClr val="FFFFFF"/>
        </a:lt1>
        <a:dk2>
          <a:srgbClr val="85D1A4"/>
        </a:dk2>
        <a:lt2>
          <a:srgbClr val="5F5F5F"/>
        </a:lt2>
        <a:accent1>
          <a:srgbClr val="85D1A4"/>
        </a:accent1>
        <a:accent2>
          <a:srgbClr val="85D1A4"/>
        </a:accent2>
        <a:accent3>
          <a:srgbClr val="FFFFFF"/>
        </a:accent3>
        <a:accent4>
          <a:srgbClr val="000000"/>
        </a:accent4>
        <a:accent5>
          <a:srgbClr val="C2E5CF"/>
        </a:accent5>
        <a:accent6>
          <a:srgbClr val="78BD94"/>
        </a:accent6>
        <a:hlink>
          <a:srgbClr val="85D1A4"/>
        </a:hlink>
        <a:folHlink>
          <a:srgbClr val="85D1A4"/>
        </a:folHlink>
      </a:clrScheme>
      <a:clrMap bg1="lt1" tx1="dk1" bg2="lt2" tx2="dk2" accent1="accent1" accent2="accent2" accent3="accent3" accent4="accent4" accent5="accent5" accent6="accent6" hlink="hlink" folHlink="folHlink"/>
    </a:extraClrScheme>
    <a:extraClrScheme>
      <a:clrScheme name="Studio 14">
        <a:dk1>
          <a:srgbClr val="000000"/>
        </a:dk1>
        <a:lt1>
          <a:srgbClr val="FFFFFF"/>
        </a:lt1>
        <a:dk2>
          <a:srgbClr val="85D1A4"/>
        </a:dk2>
        <a:lt2>
          <a:srgbClr val="5F5F5F"/>
        </a:lt2>
        <a:accent1>
          <a:srgbClr val="85D1A4"/>
        </a:accent1>
        <a:accent2>
          <a:srgbClr val="85D1A4"/>
        </a:accent2>
        <a:accent3>
          <a:srgbClr val="FFFFFF"/>
        </a:accent3>
        <a:accent4>
          <a:srgbClr val="000000"/>
        </a:accent4>
        <a:accent5>
          <a:srgbClr val="C2E5CF"/>
        </a:accent5>
        <a:accent6>
          <a:srgbClr val="78BD94"/>
        </a:accent6>
        <a:hlink>
          <a:srgbClr val="85D1A4"/>
        </a:hlink>
        <a:folHlink>
          <a:srgbClr val="A1DBB8"/>
        </a:folHlink>
      </a:clrScheme>
      <a:clrMap bg1="lt1" tx1="dk1" bg2="lt2" tx2="dk2" accent1="accent1" accent2="accent2" accent3="accent3" accent4="accent4" accent5="accent5" accent6="accent6" hlink="hlink" folHlink="folHlink"/>
    </a:extraClrScheme>
    <a:extraClrScheme>
      <a:clrScheme name="Studio 15">
        <a:dk1>
          <a:srgbClr val="000000"/>
        </a:dk1>
        <a:lt1>
          <a:srgbClr val="FFFFFF"/>
        </a:lt1>
        <a:dk2>
          <a:srgbClr val="D466AD"/>
        </a:dk2>
        <a:lt2>
          <a:srgbClr val="5F5F5F"/>
        </a:lt2>
        <a:accent1>
          <a:srgbClr val="85D1A4"/>
        </a:accent1>
        <a:accent2>
          <a:srgbClr val="85D1A4"/>
        </a:accent2>
        <a:accent3>
          <a:srgbClr val="FFFFFF"/>
        </a:accent3>
        <a:accent4>
          <a:srgbClr val="000000"/>
        </a:accent4>
        <a:accent5>
          <a:srgbClr val="C2E5CF"/>
        </a:accent5>
        <a:accent6>
          <a:srgbClr val="78BD94"/>
        </a:accent6>
        <a:hlink>
          <a:srgbClr val="85D1A4"/>
        </a:hlink>
        <a:folHlink>
          <a:srgbClr val="A1DBB8"/>
        </a:folHlink>
      </a:clrScheme>
      <a:clrMap bg1="lt1" tx1="dk1" bg2="lt2" tx2="dk2" accent1="accent1" accent2="accent2" accent3="accent3" accent4="accent4" accent5="accent5" accent6="accent6" hlink="hlink" folHlink="folHlink"/>
    </a:extraClrScheme>
    <a:extraClrScheme>
      <a:clrScheme name="Studio 16">
        <a:dk1>
          <a:srgbClr val="000000"/>
        </a:dk1>
        <a:lt1>
          <a:srgbClr val="FFFFFF"/>
        </a:lt1>
        <a:dk2>
          <a:srgbClr val="CC66FF"/>
        </a:dk2>
        <a:lt2>
          <a:srgbClr val="5F5F5F"/>
        </a:lt2>
        <a:accent1>
          <a:srgbClr val="85D1A4"/>
        </a:accent1>
        <a:accent2>
          <a:srgbClr val="85D1A4"/>
        </a:accent2>
        <a:accent3>
          <a:srgbClr val="FFFFFF"/>
        </a:accent3>
        <a:accent4>
          <a:srgbClr val="000000"/>
        </a:accent4>
        <a:accent5>
          <a:srgbClr val="C2E5CF"/>
        </a:accent5>
        <a:accent6>
          <a:srgbClr val="78BD94"/>
        </a:accent6>
        <a:hlink>
          <a:srgbClr val="85D1A4"/>
        </a:hlink>
        <a:folHlink>
          <a:srgbClr val="A1DB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A7C4FF"/>
    </a:dk2>
    <a:lt2>
      <a:srgbClr val="5F5F5F"/>
    </a:lt2>
    <a:accent1>
      <a:srgbClr val="A7C4FF"/>
    </a:accent1>
    <a:accent2>
      <a:srgbClr val="A7C4FF"/>
    </a:accent2>
    <a:accent3>
      <a:srgbClr val="FFFFFF"/>
    </a:accent3>
    <a:accent4>
      <a:srgbClr val="000000"/>
    </a:accent4>
    <a:accent5>
      <a:srgbClr val="D0DEFF"/>
    </a:accent5>
    <a:accent6>
      <a:srgbClr val="97B1E7"/>
    </a:accent6>
    <a:hlink>
      <a:srgbClr val="A7C4FF"/>
    </a:hlink>
    <a:folHlink>
      <a:srgbClr val="A7C4FF"/>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Studio</Template>
  <TotalTime>1305</TotalTime>
  <Words>960</Words>
  <Application>Microsoft Office PowerPoint</Application>
  <PresentationFormat>On-screen Show (4:3)</PresentationFormat>
  <Paragraphs>170</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Helvetica</vt:lpstr>
      <vt:lpstr>Myriad Pro</vt:lpstr>
      <vt:lpstr>Times New Roman</vt:lpstr>
      <vt:lpstr>Verdana</vt:lpstr>
      <vt:lpstr>Wingdings</vt:lpstr>
      <vt:lpstr>Studio</vt:lpstr>
      <vt:lpstr> DIRECTORATE GENERAL FOR INTERNAL POLICIES </vt:lpstr>
      <vt:lpstr>Structure</vt:lpstr>
      <vt:lpstr>Differences in the roles of ombudsmen and petitions committees in the Member States</vt:lpstr>
      <vt:lpstr>Differences between complaints  and petitions</vt:lpstr>
      <vt:lpstr>Best practices in the work of national ombudsmen and petitions committees</vt:lpstr>
      <vt:lpstr>Best practices in the work of national ombudsmen and petitions committees</vt:lpstr>
      <vt:lpstr>Best practices in the work of national ombudsmen and petitions committees</vt:lpstr>
      <vt:lpstr>Best practices in the work of national ombudsmen and petitions committees</vt:lpstr>
      <vt:lpstr>Best practices in the work of national ombudsmen and petitions committees</vt:lpstr>
      <vt:lpstr>Best practices in the work of national ombudsmen and petitions committees</vt:lpstr>
      <vt:lpstr>Best practices in the work of national ombudsmen and petitions committees</vt:lpstr>
      <vt:lpstr>Recommendations for ombudsmen and petitions committees</vt:lpstr>
      <vt:lpstr>Recommendations for ombudsmen and petitions committees</vt:lpstr>
      <vt:lpstr>Presentation by</vt:lpstr>
    </vt:vector>
  </TitlesOfParts>
  <Company>European Parliament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DIRECTORATE GENERAL FOR INTERNAL POLICIES  POLICY DEPARTMENT C: CITIZENS' RIGHTS AND CONSTITUTIONAL AFFAIRS  LEGAL AFFAIRS</dc:title>
  <dc:creator>mmaguire</dc:creator>
  <cp:lastModifiedBy>TSONEVA Ginka</cp:lastModifiedBy>
  <cp:revision>101</cp:revision>
  <dcterms:created xsi:type="dcterms:W3CDTF">2012-10-08T11:25:50Z</dcterms:created>
  <dcterms:modified xsi:type="dcterms:W3CDTF">2018-11-22T16:08:57Z</dcterms:modified>
</cp:coreProperties>
</file>